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6" r:id="rId2"/>
    <p:sldId id="396" r:id="rId3"/>
    <p:sldId id="395" r:id="rId4"/>
    <p:sldId id="388" r:id="rId5"/>
    <p:sldId id="358" r:id="rId6"/>
    <p:sldId id="387" r:id="rId7"/>
    <p:sldId id="318" r:id="rId8"/>
    <p:sldId id="317" r:id="rId9"/>
    <p:sldId id="320" r:id="rId10"/>
    <p:sldId id="359" r:id="rId11"/>
    <p:sldId id="360" r:id="rId12"/>
    <p:sldId id="361" r:id="rId13"/>
    <p:sldId id="362" r:id="rId14"/>
    <p:sldId id="324" r:id="rId15"/>
    <p:sldId id="363" r:id="rId16"/>
    <p:sldId id="364" r:id="rId17"/>
    <p:sldId id="365" r:id="rId18"/>
    <p:sldId id="366" r:id="rId19"/>
    <p:sldId id="367" r:id="rId20"/>
    <p:sldId id="368" r:id="rId21"/>
    <p:sldId id="369" r:id="rId22"/>
    <p:sldId id="389" r:id="rId23"/>
    <p:sldId id="372" r:id="rId24"/>
    <p:sldId id="371" r:id="rId25"/>
    <p:sldId id="373" r:id="rId26"/>
    <p:sldId id="374" r:id="rId27"/>
    <p:sldId id="375" r:id="rId28"/>
    <p:sldId id="376" r:id="rId29"/>
    <p:sldId id="377" r:id="rId30"/>
    <p:sldId id="390" r:id="rId31"/>
    <p:sldId id="379" r:id="rId32"/>
    <p:sldId id="380" r:id="rId33"/>
    <p:sldId id="381" r:id="rId34"/>
    <p:sldId id="382" r:id="rId35"/>
    <p:sldId id="383" r:id="rId36"/>
    <p:sldId id="384" r:id="rId37"/>
    <p:sldId id="385" r:id="rId38"/>
    <p:sldId id="391" r:id="rId39"/>
    <p:sldId id="351" r:id="rId40"/>
    <p:sldId id="352" r:id="rId41"/>
    <p:sldId id="392" r:id="rId42"/>
  </p:sldIdLst>
  <p:sldSz cx="9144000" cy="6858000" type="screen4x3"/>
  <p:notesSz cx="6858000" cy="9144000"/>
  <p:custDataLst>
    <p:tags r:id="rId43"/>
  </p:custDataLst>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B08"/>
    <a:srgbClr val="6DBCD1"/>
    <a:srgbClr val="D5FBFF"/>
    <a:srgbClr val="006666"/>
    <a:srgbClr val="008080"/>
    <a:srgbClr val="47AAC5"/>
    <a:srgbClr val="EAEAEA"/>
    <a:srgbClr val="333300"/>
    <a:srgbClr val="6699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4660" autoAdjust="0"/>
  </p:normalViewPr>
  <p:slideViewPr>
    <p:cSldViewPr>
      <p:cViewPr varScale="1">
        <p:scale>
          <a:sx n="72" d="100"/>
          <a:sy n="72" d="100"/>
        </p:scale>
        <p:origin x="1284" y="78"/>
      </p:cViewPr>
      <p:guideLst>
        <p:guide orient="horz" pos="2160"/>
        <p:guide pos="2880"/>
      </p:guideLst>
    </p:cSldViewPr>
  </p:slideViewPr>
  <p:outlineViewPr>
    <p:cViewPr>
      <p:scale>
        <a:sx n="33" d="100"/>
        <a:sy n="33" d="100"/>
      </p:scale>
      <p:origin x="0" y="387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en-US"/>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Espace réservé de la date 3"/>
          <p:cNvSpPr>
            <a:spLocks noGrp="1"/>
          </p:cNvSpPr>
          <p:nvPr>
            <p:ph type="dt" sz="half" idx="10"/>
          </p:nvPr>
        </p:nvSpPr>
        <p:spPr/>
        <p:txBody>
          <a:bodyPr/>
          <a:lstStyle>
            <a:lvl1pPr>
              <a:defRPr/>
            </a:lvl1pPr>
          </a:lstStyle>
          <a:p>
            <a:pPr>
              <a:defRPr/>
            </a:pPr>
            <a:fld id="{7BA5DEED-D163-49A1-B47B-CAA8F618FAA2}" type="datetimeFigureOut">
              <a:rPr lang="fr-FR"/>
              <a:pPr>
                <a:defRPr/>
              </a:pPr>
              <a:t>16/03/2025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07DF9E2-A010-46CD-939D-F2F7502FE033}" type="slidenum">
              <a:rPr lang="fr-FR"/>
              <a:pPr>
                <a:defRPr/>
              </a:pPr>
              <a:t>‹#›</a:t>
            </a:fld>
            <a:endParaRPr lang="fr-FR"/>
          </a:p>
        </p:txBody>
      </p:sp>
      <p:pic>
        <p:nvPicPr>
          <p:cNvPr id="7" name="Picture 6"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8" name="Picture 7"/>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FR" noProof="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4D53EF41-032E-4DE6-8C7D-1F5948D84D18}" type="datetimeFigureOut">
              <a:rPr lang="fr-FR"/>
              <a:pPr>
                <a:defRPr/>
              </a:pPr>
              <a:t>16/03/2025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CC5B5DD-7F9C-40A0-A140-FABD24DA7684}" type="slidenum">
              <a:rPr lang="fr-FR"/>
              <a:pPr>
                <a:defRPr/>
              </a:pPr>
              <a:t>‹#›</a:t>
            </a:fld>
            <a:endParaRPr lang="fr-FR"/>
          </a:p>
        </p:txBody>
      </p:sp>
      <p:pic>
        <p:nvPicPr>
          <p:cNvPr id="8" name="Picture 7"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9" name="Picture 8"/>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5B6BD34B-83B9-41C7-BD00-4EB13BEA6101}" type="datetimeFigureOut">
              <a:rPr lang="fr-FR"/>
              <a:pPr>
                <a:defRPr/>
              </a:pPr>
              <a:t>16/03/2025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FEA9980-B1A5-400F-A880-3CF790FF5BF4}" type="slidenum">
              <a:rPr lang="fr-FR"/>
              <a:pPr>
                <a:defRPr/>
              </a:pPr>
              <a:t>‹#›</a:t>
            </a:fld>
            <a:endParaRPr lang="fr-FR"/>
          </a:p>
        </p:txBody>
      </p:sp>
      <p:pic>
        <p:nvPicPr>
          <p:cNvPr id="7" name="Picture 6"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8" name="Picture 7"/>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en-US"/>
              <a:t>Click to edit Master title style</a:t>
            </a:r>
            <a:endParaRPr lang="fr-F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8F2B0352-6EB4-4EB4-8F84-99E094DD0A33}" type="datetimeFigureOut">
              <a:rPr lang="fr-FR"/>
              <a:pPr>
                <a:defRPr/>
              </a:pPr>
              <a:t>16/03/2025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5BB72F7-46EE-4643-99D8-CF7505694B9B}" type="slidenum">
              <a:rPr lang="fr-FR"/>
              <a:pPr>
                <a:defRPr/>
              </a:pPr>
              <a:t>‹#›</a:t>
            </a:fld>
            <a:endParaRPr lang="fr-FR"/>
          </a:p>
        </p:txBody>
      </p:sp>
      <p:pic>
        <p:nvPicPr>
          <p:cNvPr id="7" name="Picture 6"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8" name="Picture 7"/>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04864"/>
            <a:ext cx="8229600" cy="3921300"/>
          </a:xfrm>
        </p:spPr>
        <p:txBody>
          <a:bodyPr/>
          <a:lstStyle>
            <a:lvl1pPr marL="0" indent="0" algn="just">
              <a:buNone/>
              <a:defRPr sz="2800" b="1">
                <a:solidFill>
                  <a:schemeClr val="tx2"/>
                </a:solidFill>
                <a:latin typeface="Arial Rounded MT Bold" panose="020F0704030504030204" pitchFamily="34" charset="0"/>
                <a:cs typeface="B Mitra" panose="00000400000000000000" pitchFamily="2" charset="-78"/>
              </a:defRPr>
            </a:lvl1pPr>
            <a:lvl2pPr marL="457200" indent="0" algn="just">
              <a:buNone/>
              <a:defRPr>
                <a:latin typeface="Arial Rounded MT Bold" panose="020F0704030504030204" pitchFamily="34" charset="0"/>
                <a:cs typeface="B Mitra" panose="00000400000000000000" pitchFamily="2" charset="-78"/>
              </a:defRPr>
            </a:lvl2pPr>
            <a:lvl3pPr marL="914400" indent="0" algn="just">
              <a:buNone/>
              <a:defRPr>
                <a:latin typeface="Arial Rounded MT Bold" panose="020F0704030504030204" pitchFamily="34" charset="0"/>
              </a:defRPr>
            </a:lvl3pPr>
            <a:lvl4pPr marL="1371600" indent="0" algn="just">
              <a:buNone/>
              <a:defRPr>
                <a:latin typeface="Arial Rounded MT Bold" panose="020F0704030504030204" pitchFamily="34" charset="0"/>
              </a:defRPr>
            </a:lvl4pPr>
            <a:lvl5pPr marL="1828800" indent="0" algn="just">
              <a:buNone/>
              <a:defRPr>
                <a:latin typeface="Arial Rounded MT Bold" panose="020F07040305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4" name="Espace réservé de la date 3"/>
          <p:cNvSpPr>
            <a:spLocks noGrp="1"/>
          </p:cNvSpPr>
          <p:nvPr>
            <p:ph type="dt" sz="half" idx="10"/>
          </p:nvPr>
        </p:nvSpPr>
        <p:spPr/>
        <p:txBody>
          <a:bodyPr/>
          <a:lstStyle>
            <a:lvl1pPr>
              <a:defRPr>
                <a:cs typeface="B Mitra" panose="00000400000000000000" pitchFamily="2" charset="-78"/>
              </a:defRPr>
            </a:lvl1pPr>
          </a:lstStyle>
          <a:p>
            <a:pPr>
              <a:defRPr/>
            </a:pPr>
            <a:fld id="{0D73CFD6-51CE-44A6-B2DC-1A33C885CCD4}" type="datetimeFigureOut">
              <a:rPr lang="fr-FR" smtClean="0"/>
              <a:pPr>
                <a:defRPr/>
              </a:pPr>
              <a:t>16/03/2025</a:t>
            </a:fld>
            <a:endParaRPr lang="fr-FR"/>
          </a:p>
        </p:txBody>
      </p:sp>
      <p:sp>
        <p:nvSpPr>
          <p:cNvPr id="5" name="Espace réservé du pied de page 4"/>
          <p:cNvSpPr>
            <a:spLocks noGrp="1"/>
          </p:cNvSpPr>
          <p:nvPr>
            <p:ph type="ftr" sz="quarter" idx="11"/>
          </p:nvPr>
        </p:nvSpPr>
        <p:spPr/>
        <p:txBody>
          <a:bodyPr/>
          <a:lstStyle>
            <a:lvl1pPr>
              <a:defRPr>
                <a:cs typeface="B Mitra" panose="00000400000000000000" pitchFamily="2" charset="-78"/>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cs typeface="B Mitra" panose="00000400000000000000" pitchFamily="2" charset="-78"/>
              </a:defRPr>
            </a:lvl1pPr>
          </a:lstStyle>
          <a:p>
            <a:pPr>
              <a:defRPr/>
            </a:pPr>
            <a:fld id="{F9AE6B28-1F16-4D7B-97DB-31C4F9996B19}" type="slidenum">
              <a:rPr lang="fr-FR" smtClean="0"/>
              <a:pPr>
                <a:defRPr/>
              </a:pPr>
              <a:t>‹#›</a:t>
            </a:fld>
            <a:endParaRPr lang="fr-FR"/>
          </a:p>
        </p:txBody>
      </p:sp>
      <p:sp>
        <p:nvSpPr>
          <p:cNvPr id="8" name="Rounded Rectangle 7"/>
          <p:cNvSpPr/>
          <p:nvPr userDrawn="1"/>
        </p:nvSpPr>
        <p:spPr>
          <a:xfrm>
            <a:off x="1259632" y="76200"/>
            <a:ext cx="8136904" cy="760512"/>
          </a:xfrm>
          <a:prstGeom prst="roundRect">
            <a:avLst>
              <a:gd name="adj" fmla="val 38532"/>
            </a:avLst>
          </a:prstGeom>
          <a:ln/>
        </p:spPr>
        <p:style>
          <a:lnRef idx="1">
            <a:schemeClr val="accent5"/>
          </a:lnRef>
          <a:fillRef idx="3">
            <a:schemeClr val="accent5"/>
          </a:fillRef>
          <a:effectRef idx="2">
            <a:schemeClr val="accent5"/>
          </a:effectRef>
          <a:fontRef idx="minor">
            <a:schemeClr val="lt1"/>
          </a:fontRef>
        </p:style>
        <p:txBody>
          <a:bodyPr/>
          <a:lstStyle/>
          <a:p>
            <a:pPr algn="r" rtl="1"/>
            <a:endParaRPr lang="fa-IR" sz="400" b="1" dirty="0">
              <a:cs typeface="B Mitra" panose="00000400000000000000" pitchFamily="2" charset="-78"/>
            </a:endParaRPr>
          </a:p>
        </p:txBody>
      </p:sp>
      <p:pic>
        <p:nvPicPr>
          <p:cNvPr id="11" name="Picture 10"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12" name="Picture 11"/>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0928"/>
            <a:ext cx="8229600" cy="3345236"/>
          </a:xfrm>
        </p:spPr>
        <p:txBody>
          <a:bodyPr/>
          <a:lstStyle>
            <a:lvl1pPr marL="0" indent="0" algn="ctr">
              <a:buNone/>
              <a:defRPr sz="4000" b="1">
                <a:solidFill>
                  <a:schemeClr val="tx2"/>
                </a:solidFill>
                <a:cs typeface="B Mitra" panose="00000400000000000000" pitchFamily="2" charset="-78"/>
              </a:defRPr>
            </a:lvl1pPr>
            <a:lvl2pPr marL="457200" indent="0" algn="just">
              <a:buNone/>
              <a:defRPr>
                <a:cs typeface="B Mitra" panose="00000400000000000000" pitchFamily="2" charset="-78"/>
              </a:defRPr>
            </a:lvl2pPr>
            <a:lvl3pPr marL="914400" indent="0" algn="just">
              <a:buNone/>
              <a:defRPr/>
            </a:lvl3pPr>
            <a:lvl4pPr marL="1371600" indent="0" algn="just">
              <a:buNone/>
              <a:defRPr/>
            </a:lvl4pPr>
            <a:lvl5pPr marL="1828800" indent="0" algn="just">
              <a:buNone/>
              <a:defRPr/>
            </a:lvl5pPr>
          </a:lstStyle>
          <a:p>
            <a:pPr lvl="0"/>
            <a:r>
              <a:rPr lang="en-US" dirty="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0D73CFD6-51CE-44A6-B2DC-1A33C885CCD4}" type="datetimeFigureOut">
              <a:rPr lang="fr-FR"/>
              <a:pPr>
                <a:defRPr/>
              </a:pPr>
              <a:t>16/03/2025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9AE6B28-1F16-4D7B-97DB-31C4F9996B19}" type="slidenum">
              <a:rPr lang="fr-FR"/>
              <a:pPr>
                <a:defRPr/>
              </a:pPr>
              <a:t>‹#›</a:t>
            </a:fld>
            <a:endParaRPr lang="fr-FR"/>
          </a:p>
        </p:txBody>
      </p:sp>
      <p:pic>
        <p:nvPicPr>
          <p:cNvPr id="7" name="Picture 6"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8" name="Picture 7"/>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extLst>
      <p:ext uri="{BB962C8B-B14F-4D97-AF65-F5344CB8AC3E}">
        <p14:creationId xmlns:p14="http://schemas.microsoft.com/office/powerpoint/2010/main" val="1149038782"/>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5522EA6A-6AEE-4005-BB5C-8C6022701496}" type="datetimeFigureOut">
              <a:rPr lang="fr-FR"/>
              <a:pPr>
                <a:defRPr/>
              </a:pPr>
              <a:t>16/03/2025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1156771-451E-4858-A5A0-77A24833AD5B}" type="slidenum">
              <a:rPr lang="fr-FR"/>
              <a:pPr>
                <a:defRPr/>
              </a:pPr>
              <a:t>‹#›</a:t>
            </a:fld>
            <a:endParaRPr lang="fr-FR"/>
          </a:p>
        </p:txBody>
      </p:sp>
      <p:pic>
        <p:nvPicPr>
          <p:cNvPr id="7" name="Picture 6"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8" name="Picture 7"/>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e la date 3"/>
          <p:cNvSpPr>
            <a:spLocks noGrp="1"/>
          </p:cNvSpPr>
          <p:nvPr>
            <p:ph type="dt" sz="half" idx="10"/>
          </p:nvPr>
        </p:nvSpPr>
        <p:spPr/>
        <p:txBody>
          <a:bodyPr/>
          <a:lstStyle>
            <a:lvl1pPr>
              <a:defRPr/>
            </a:lvl1pPr>
          </a:lstStyle>
          <a:p>
            <a:pPr>
              <a:defRPr/>
            </a:pPr>
            <a:fld id="{40B6B048-A55D-4C8F-8FC1-B4814A78B6B0}" type="datetimeFigureOut">
              <a:rPr lang="fr-FR"/>
              <a:pPr>
                <a:defRPr/>
              </a:pPr>
              <a:t>16/03/2025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0EB4065-808A-4149-A160-B5A94E1BF426}" type="slidenum">
              <a:rPr lang="fr-FR"/>
              <a:pPr>
                <a:defRPr/>
              </a:pPr>
              <a:t>‹#›</a:t>
            </a:fld>
            <a:endParaRPr lang="fr-FR"/>
          </a:p>
        </p:txBody>
      </p:sp>
      <p:pic>
        <p:nvPicPr>
          <p:cNvPr id="8" name="Picture 7"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9" name="Picture 8"/>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a:t>Click to edit Master title style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p:cNvSpPr>
            <a:spLocks noGrp="1"/>
          </p:cNvSpPr>
          <p:nvPr>
            <p:ph type="dt" sz="half" idx="10"/>
          </p:nvPr>
        </p:nvSpPr>
        <p:spPr/>
        <p:txBody>
          <a:bodyPr/>
          <a:lstStyle>
            <a:lvl1pPr>
              <a:defRPr/>
            </a:lvl1pPr>
          </a:lstStyle>
          <a:p>
            <a:pPr>
              <a:defRPr/>
            </a:pPr>
            <a:fld id="{62026B58-4E96-4FD9-A6A7-6924E3D11E59}" type="datetimeFigureOut">
              <a:rPr lang="fr-FR"/>
              <a:pPr>
                <a:defRPr/>
              </a:pPr>
              <a:t>16/03/2025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A617D977-A910-4512-A3E6-8C5C47B10118}" type="slidenum">
              <a:rPr lang="fr-FR"/>
              <a:pPr>
                <a:defRPr/>
              </a:pPr>
              <a:t>‹#›</a:t>
            </a:fld>
            <a:endParaRPr lang="fr-FR"/>
          </a:p>
        </p:txBody>
      </p:sp>
      <p:pic>
        <p:nvPicPr>
          <p:cNvPr id="10" name="Picture 9"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11" name="Picture 10"/>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e la date 3"/>
          <p:cNvSpPr>
            <a:spLocks noGrp="1"/>
          </p:cNvSpPr>
          <p:nvPr>
            <p:ph type="dt" sz="half" idx="10"/>
          </p:nvPr>
        </p:nvSpPr>
        <p:spPr/>
        <p:txBody>
          <a:bodyPr/>
          <a:lstStyle>
            <a:lvl1pPr>
              <a:defRPr/>
            </a:lvl1pPr>
          </a:lstStyle>
          <a:p>
            <a:pPr>
              <a:defRPr/>
            </a:pPr>
            <a:fld id="{43C935DF-29DC-4D3E-B7BF-53D9C07DEE00}" type="datetimeFigureOut">
              <a:rPr lang="fr-FR"/>
              <a:pPr>
                <a:defRPr/>
              </a:pPr>
              <a:t>16/03/2025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EBCF092-9A84-4C67-8CED-B7C1CCE43070}" type="slidenum">
              <a:rPr lang="fr-FR"/>
              <a:pPr>
                <a:defRPr/>
              </a:pPr>
              <a:t>‹#›</a:t>
            </a:fld>
            <a:endParaRPr lang="fr-FR"/>
          </a:p>
        </p:txBody>
      </p:sp>
      <p:pic>
        <p:nvPicPr>
          <p:cNvPr id="6" name="Picture 5"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7" name="Picture 6"/>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0F2A2F3-860A-4517-9E75-8ED3DFADF10A}" type="datetimeFigureOut">
              <a:rPr lang="fr-FR"/>
              <a:pPr>
                <a:defRPr/>
              </a:pPr>
              <a:t>16/03/2025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6EDC2B8-4353-4BA1-9FD3-73DB1B03671F}" type="slidenum">
              <a:rPr lang="fr-FR"/>
              <a:pPr>
                <a:defRPr/>
              </a:pPr>
              <a:t>‹#›</a:t>
            </a:fld>
            <a:endParaRPr lang="fr-FR"/>
          </a:p>
        </p:txBody>
      </p:sp>
      <p:pic>
        <p:nvPicPr>
          <p:cNvPr id="5" name="Picture 4"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6" name="Picture 5"/>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657B16ED-B48C-4854-BE86-CF4B27B230A4}" type="datetimeFigureOut">
              <a:rPr lang="fr-FR"/>
              <a:pPr>
                <a:defRPr/>
              </a:pPr>
              <a:t>16/03/2025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C000F4-EBDA-48FB-A8B0-560501ED16E4}" type="slidenum">
              <a:rPr lang="fr-FR"/>
              <a:pPr>
                <a:defRPr/>
              </a:pPr>
              <a:t>‹#›</a:t>
            </a:fld>
            <a:endParaRPr lang="fr-FR"/>
          </a:p>
        </p:txBody>
      </p:sp>
      <p:pic>
        <p:nvPicPr>
          <p:cNvPr id="8" name="Picture 7" descr="Untitled-2"/>
          <p:cNvPicPr/>
          <p:nvPr userDrawn="1"/>
        </p:nvPicPr>
        <p:blipFill rotWithShape="1">
          <a:blip r:embed="rId2" cstate="print">
            <a:duotone>
              <a:prstClr val="black"/>
              <a:schemeClr val="accent5">
                <a:tint val="45000"/>
                <a:satMod val="400000"/>
              </a:schemeClr>
            </a:duotone>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9525" y="70146"/>
            <a:ext cx="683568" cy="565399"/>
          </a:xfrm>
          <a:prstGeom prst="rect">
            <a:avLst/>
          </a:prstGeom>
          <a:ln>
            <a:noFill/>
          </a:ln>
          <a:effectLst/>
        </p:spPr>
      </p:pic>
      <p:pic>
        <p:nvPicPr>
          <p:cNvPr id="9" name="Picture 8"/>
          <p:cNvPicPr>
            <a:picLocks noChangeAspect="1"/>
          </p:cNvPicPr>
          <p:nvPr userDrawn="1"/>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08786" y="157991"/>
            <a:ext cx="796470" cy="398235"/>
          </a:xfrm>
          <a:prstGeom prst="rect">
            <a:avLst/>
          </a:prstGeom>
        </p:spPr>
      </p:pic>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NUL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r"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fld id="{C8D7C9ED-4BE9-40B6-8144-CE75CB2026F4}" type="datetimeFigureOut">
              <a:rPr lang="fr-FR" smtClean="0"/>
              <a:pPr>
                <a:defRPr/>
              </a:pPr>
              <a:t>16/03/2025</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l"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fld id="{7206483E-F5E7-409C-BC89-A46087F42EDD}" type="slidenum">
              <a:rPr lang="fr-FR" smtClean="0"/>
              <a:pPr>
                <a:defRPr/>
              </a:pPr>
              <a:t>‹#›</a:t>
            </a:fld>
            <a:endParaRPr lang="fr-FR"/>
          </a:p>
        </p:txBody>
      </p:sp>
      <p:sp>
        <p:nvSpPr>
          <p:cNvPr id="8" name="Rounded Rectangle 7"/>
          <p:cNvSpPr/>
          <p:nvPr userDrawn="1"/>
        </p:nvSpPr>
        <p:spPr>
          <a:xfrm>
            <a:off x="1259632" y="76200"/>
            <a:ext cx="8136904" cy="832520"/>
          </a:xfrm>
          <a:prstGeom prst="roundRect">
            <a:avLst>
              <a:gd name="adj" fmla="val 38532"/>
            </a:avLst>
          </a:prstGeom>
          <a:ln/>
        </p:spPr>
        <p:style>
          <a:lnRef idx="1">
            <a:schemeClr val="accent5"/>
          </a:lnRef>
          <a:fillRef idx="3">
            <a:schemeClr val="accent5"/>
          </a:fillRef>
          <a:effectRef idx="2">
            <a:schemeClr val="accent5"/>
          </a:effectRef>
          <a:fontRef idx="minor">
            <a:schemeClr val="lt1"/>
          </a:fontRef>
        </p:style>
        <p:txBody>
          <a:bodyPr/>
          <a:lstStyle/>
          <a:p>
            <a:pPr algn="r" rtl="1"/>
            <a:endParaRPr lang="fa-IR" sz="400" b="1" dirty="0">
              <a:cs typeface="B Mitra" panose="00000400000000000000" pitchFamily="2" charset="-78"/>
            </a:endParaRPr>
          </a:p>
        </p:txBody>
      </p:sp>
      <p:pic>
        <p:nvPicPr>
          <p:cNvPr id="9" name="Picture 8" descr="Untitled-2"/>
          <p:cNvPicPr/>
          <p:nvPr userDrawn="1"/>
        </p:nvPicPr>
        <p:blipFill>
          <a:blip r:embed="rId14" cstate="print">
            <a:duotone>
              <a:prstClr val="black"/>
              <a:schemeClr val="accent5">
                <a:tint val="45000"/>
                <a:satMod val="400000"/>
              </a:schemeClr>
            </a:duotone>
            <a:lum bright="100000" contrast="100000"/>
            <a:extLst>
              <a:ext uri="{BEBA8EAE-BF5A-486C-A8C5-ECC9F3942E4B}">
                <a14:imgProps xmlns:a14="http://schemas.microsoft.com/office/drawing/2010/main">
                  <a14:imgLayer r:embed="rId15">
                    <a14:imgEffect>
                      <a14:brightnessContrast bright="100000" contrast="-75000"/>
                    </a14:imgEffect>
                  </a14:imgLayer>
                </a14:imgProps>
              </a:ext>
            </a:extLst>
          </a:blip>
          <a:srcRect/>
          <a:stretch>
            <a:fillRect/>
          </a:stretch>
        </p:blipFill>
        <p:spPr bwMode="auto">
          <a:xfrm>
            <a:off x="8352022" y="126040"/>
            <a:ext cx="795924" cy="802152"/>
          </a:xfrm>
          <a:prstGeom prst="rect">
            <a:avLst/>
          </a:prstGeom>
          <a:ln>
            <a:noFill/>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fade thruBlk="1"/>
  </p:transition>
  <p:txStyles>
    <p:title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chemeClr val="tx1"/>
          </a:solidFill>
          <a:latin typeface="+mn-lt"/>
          <a:ea typeface="+mn-ea"/>
          <a:cs typeface="B Mitra" panose="00000400000000000000" pitchFamily="2" charset="-78"/>
        </a:defRPr>
      </a:lvl1pPr>
      <a:lvl2pPr marL="742950" indent="-285750" algn="r" rtl="1" eaLnBrk="1" fontAlgn="base" hangingPunct="1">
        <a:spcBef>
          <a:spcPct val="20000"/>
        </a:spcBef>
        <a:spcAft>
          <a:spcPct val="0"/>
        </a:spcAft>
        <a:buFont typeface="Arial" pitchFamily="34" charset="0"/>
        <a:buChar char="–"/>
        <a:defRPr sz="2800" kern="1200">
          <a:solidFill>
            <a:schemeClr val="tx1"/>
          </a:solidFill>
          <a:latin typeface="+mn-lt"/>
          <a:ea typeface="+mn-ea"/>
          <a:cs typeface="B Mitra" panose="00000400000000000000" pitchFamily="2" charset="-78"/>
        </a:defRPr>
      </a:lvl2pPr>
      <a:lvl3pPr marL="1143000" indent="-228600" algn="r" rtl="1" eaLnBrk="1" fontAlgn="base" hangingPunct="1">
        <a:spcBef>
          <a:spcPct val="20000"/>
        </a:spcBef>
        <a:spcAft>
          <a:spcPct val="0"/>
        </a:spcAft>
        <a:buFont typeface="Arial" pitchFamily="34" charset="0"/>
        <a:buChar char="•"/>
        <a:defRPr sz="2400" kern="1200">
          <a:solidFill>
            <a:schemeClr val="tx1"/>
          </a:solidFill>
          <a:latin typeface="+mn-lt"/>
          <a:ea typeface="+mn-ea"/>
          <a:cs typeface="B Mitra" panose="00000400000000000000" pitchFamily="2" charset="-78"/>
        </a:defRPr>
      </a:lvl3pPr>
      <a:lvl4pPr marL="16002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B Mitra" panose="00000400000000000000" pitchFamily="2" charset="-78"/>
        </a:defRPr>
      </a:lvl4pPr>
      <a:lvl5pPr marL="20574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B Mitra" panose="00000400000000000000"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jpeg"/><Relationship Id="rId4" Type="http://schemas.microsoft.com/office/2007/relationships/hdphoto" Target="NUL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6.gi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6.gif"/></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6.gif"/></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870501"/>
            <a:ext cx="9144000" cy="834373"/>
          </a:xfrm>
          <a:prstGeom prst="rect">
            <a:avLst/>
          </a:prstGeom>
          <a:solidFill>
            <a:srgbClr val="47AAC5"/>
          </a:solidFill>
          <a:ln>
            <a:solidFill>
              <a:srgbClr val="47AA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p:nvSpPr>
        <p:spPr bwMode="auto">
          <a:xfrm>
            <a:off x="721540" y="836712"/>
            <a:ext cx="7772400" cy="7064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nSpc>
                <a:spcPct val="150000"/>
              </a:lnSpc>
            </a:pPr>
            <a:r>
              <a:rPr lang="fa-IR" sz="2800" b="1" dirty="0">
                <a:solidFill>
                  <a:schemeClr val="bg1"/>
                </a:solidFill>
                <a:cs typeface="B Titr" pitchFamily="2" charset="-78"/>
              </a:rPr>
              <a:t>عنوان درس</a:t>
            </a:r>
            <a:endParaRPr lang="en-US" sz="1600" dirty="0">
              <a:solidFill>
                <a:schemeClr val="bg1"/>
              </a:solidFill>
            </a:endParaRPr>
          </a:p>
        </p:txBody>
      </p:sp>
      <p:sp>
        <p:nvSpPr>
          <p:cNvPr id="12" name="Rectangle 11"/>
          <p:cNvSpPr/>
          <p:nvPr/>
        </p:nvSpPr>
        <p:spPr>
          <a:xfrm>
            <a:off x="5022" y="4680924"/>
            <a:ext cx="9138978" cy="2177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AAC5"/>
              </a:solidFill>
            </a:endParaRPr>
          </a:p>
        </p:txBody>
      </p:sp>
      <p:sp>
        <p:nvSpPr>
          <p:cNvPr id="13" name="Subtitle 6"/>
          <p:cNvSpPr txBox="1">
            <a:spLocks/>
          </p:cNvSpPr>
          <p:nvPr/>
        </p:nvSpPr>
        <p:spPr bwMode="auto">
          <a:xfrm>
            <a:off x="2041376" y="4608512"/>
            <a:ext cx="5122912" cy="20608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1" eaLnBrk="1" fontAlgn="base" hangingPunct="1">
              <a:spcBef>
                <a:spcPct val="20000"/>
              </a:spcBef>
              <a:spcAft>
                <a:spcPct val="0"/>
              </a:spcAft>
              <a:buFont typeface="Arial" pitchFamily="34" charset="0"/>
              <a:buNone/>
              <a:defRPr sz="4000" b="1" kern="1200">
                <a:solidFill>
                  <a:schemeClr val="tx2"/>
                </a:solidFill>
                <a:latin typeface="+mn-lt"/>
                <a:ea typeface="+mn-ea"/>
                <a:cs typeface="B Mitra" panose="00000400000000000000" pitchFamily="2" charset="-78"/>
              </a:defRPr>
            </a:lvl1pPr>
            <a:lvl2pPr marL="457200" indent="0" algn="just" rtl="1" eaLnBrk="1" fontAlgn="base" hangingPunct="1">
              <a:spcBef>
                <a:spcPct val="20000"/>
              </a:spcBef>
              <a:spcAft>
                <a:spcPct val="0"/>
              </a:spcAft>
              <a:buFont typeface="Arial" pitchFamily="34" charset="0"/>
              <a:buNone/>
              <a:defRPr sz="2800" kern="1200">
                <a:solidFill>
                  <a:schemeClr val="tx1"/>
                </a:solidFill>
                <a:latin typeface="+mn-lt"/>
                <a:ea typeface="+mn-ea"/>
                <a:cs typeface="B Mitra" panose="00000400000000000000" pitchFamily="2" charset="-78"/>
              </a:defRPr>
            </a:lvl2pPr>
            <a:lvl3pPr marL="914400" indent="0" algn="just" rtl="1" eaLnBrk="1" fontAlgn="base" hangingPunct="1">
              <a:spcBef>
                <a:spcPct val="20000"/>
              </a:spcBef>
              <a:spcAft>
                <a:spcPct val="0"/>
              </a:spcAft>
              <a:buFont typeface="Arial" pitchFamily="34" charset="0"/>
              <a:buNone/>
              <a:defRPr sz="2400" kern="1200">
                <a:solidFill>
                  <a:schemeClr val="tx1"/>
                </a:solidFill>
                <a:latin typeface="+mn-lt"/>
                <a:ea typeface="+mn-ea"/>
                <a:cs typeface="B Mitra" panose="00000400000000000000" pitchFamily="2" charset="-78"/>
              </a:defRPr>
            </a:lvl3pPr>
            <a:lvl4pPr marL="1371600" indent="0" algn="just" rtl="1" eaLnBrk="1" fontAlgn="base" hangingPunct="1">
              <a:spcBef>
                <a:spcPct val="20000"/>
              </a:spcBef>
              <a:spcAft>
                <a:spcPct val="0"/>
              </a:spcAft>
              <a:buFont typeface="Arial" pitchFamily="34" charset="0"/>
              <a:buNone/>
              <a:defRPr sz="2000" kern="1200">
                <a:solidFill>
                  <a:schemeClr val="tx1"/>
                </a:solidFill>
                <a:latin typeface="+mn-lt"/>
                <a:ea typeface="+mn-ea"/>
                <a:cs typeface="B Mitra" panose="00000400000000000000" pitchFamily="2" charset="-78"/>
              </a:defRPr>
            </a:lvl4pPr>
            <a:lvl5pPr marL="1828800" indent="0" algn="just" rtl="1" eaLnBrk="1" fontAlgn="base" hangingPunct="1">
              <a:spcBef>
                <a:spcPct val="20000"/>
              </a:spcBef>
              <a:spcAft>
                <a:spcPct val="0"/>
              </a:spcAft>
              <a:buFont typeface="Arial" pitchFamily="34" charset="0"/>
              <a:buNone/>
              <a:defRPr sz="2000" kern="1200">
                <a:solidFill>
                  <a:schemeClr val="tx1"/>
                </a:solidFill>
                <a:latin typeface="+mn-lt"/>
                <a:ea typeface="+mn-ea"/>
                <a:cs typeface="B Mitra" panose="00000400000000000000"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نام و نام خانوادگی استاد</a:t>
            </a:r>
          </a:p>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رشته تخصصی</a:t>
            </a:r>
          </a:p>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رتبه علمی و گروه آموزشی</a:t>
            </a:r>
          </a:p>
          <a:p>
            <a:pPr>
              <a:lnSpc>
                <a:spcPct val="125000"/>
              </a:lnSpc>
              <a:spcBef>
                <a:spcPts val="600"/>
              </a:spcBef>
              <a:spcAft>
                <a:spcPts val="600"/>
              </a:spcAft>
            </a:pPr>
            <a:r>
              <a:rPr lang="fa-IR"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با همکاری دانشکده مجازی و قطب علمی آموزش الکترونیکی</a:t>
            </a:r>
            <a:br>
              <a:rPr lang="en-US"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br>
            <a:r>
              <a:rPr lang="fa-IR"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معاونت آموزشی دانشگاه علوم پزشکی شیراز</a:t>
            </a:r>
          </a:p>
        </p:txBody>
      </p:sp>
      <p:pic>
        <p:nvPicPr>
          <p:cNvPr id="10" name="Picture 9" descr="Untitled-2"/>
          <p:cNvPicPr/>
          <p:nvPr/>
        </p:nvPicPr>
        <p:blipFill>
          <a:blip r:embed="rId3" cstate="print">
            <a:duotone>
              <a:prstClr val="black"/>
              <a:schemeClr val="accent5">
                <a:tint val="45000"/>
                <a:satMod val="400000"/>
              </a:schemeClr>
            </a:duotone>
            <a:extLst>
              <a:ext uri="{BEBA8EAE-BF5A-486C-A8C5-ECC9F3942E4B}">
                <a14:imgProps xmlns:a14="http://schemas.microsoft.com/office/drawing/2010/main">
                  <a14:imgLayer r:embed="rId4">
                    <a14:imgEffect>
                      <a14:brightnessContrast bright="100000" contrast="-75000"/>
                    </a14:imgEffect>
                  </a14:imgLayer>
                </a14:imgProps>
              </a:ext>
            </a:extLst>
          </a:blip>
          <a:srcRect/>
          <a:stretch>
            <a:fillRect/>
          </a:stretch>
        </p:blipFill>
        <p:spPr bwMode="auto">
          <a:xfrm>
            <a:off x="5022" y="112566"/>
            <a:ext cx="894570" cy="868162"/>
          </a:xfrm>
          <a:prstGeom prst="rect">
            <a:avLst/>
          </a:prstGeom>
          <a:ln>
            <a:noFill/>
          </a:ln>
          <a:effectLst/>
        </p:spPr>
      </p:pic>
      <p:sp>
        <p:nvSpPr>
          <p:cNvPr id="16" name="Title 5"/>
          <p:cNvSpPr txBox="1">
            <a:spLocks/>
          </p:cNvSpPr>
          <p:nvPr/>
        </p:nvSpPr>
        <p:spPr bwMode="auto">
          <a:xfrm>
            <a:off x="688032" y="1708210"/>
            <a:ext cx="7772400" cy="6406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nSpc>
                <a:spcPct val="150000"/>
              </a:lnSpc>
            </a:pPr>
            <a:r>
              <a:rPr lang="fa-IR" sz="2400" b="1" dirty="0">
                <a:solidFill>
                  <a:srgbClr val="C05B08"/>
                </a:solidFill>
              </a:rPr>
              <a:t>عنوان جلسه</a:t>
            </a:r>
            <a:endParaRPr lang="en-US" sz="2400" dirty="0">
              <a:solidFill>
                <a:srgbClr val="C05B08"/>
              </a:solidFill>
            </a:endParaRPr>
          </a:p>
        </p:txBody>
      </p:sp>
      <p:pic>
        <p:nvPicPr>
          <p:cNvPr id="14" name="Picture 2" descr="E:\All in One\ببین و بریز\برای مدرسه تابستونه\P I C O P I C O\عکسهای ایلرنینیگی\Online Evaluation System Prom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760" y="2636912"/>
            <a:ext cx="4329532" cy="159845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04248" y="2169731"/>
            <a:ext cx="2088232" cy="923330"/>
          </a:xfrm>
          <a:prstGeom prst="rect">
            <a:avLst/>
          </a:prstGeom>
          <a:noFill/>
        </p:spPr>
        <p:txBody>
          <a:bodyPr wrap="square" rtlCol="0">
            <a:spAutoFit/>
          </a:bodyPr>
          <a:lstStyle/>
          <a:p>
            <a:pPr algn="r" rtl="1"/>
            <a:r>
              <a:rPr lang="fa-IR" dirty="0">
                <a:solidFill>
                  <a:srgbClr val="FF0000"/>
                </a:solidFill>
                <a:cs typeface="B Mitra" panose="00000400000000000000" pitchFamily="2" charset="-78"/>
              </a:rPr>
              <a:t>در صورت تمایل در این قسمت یک عکس مرتبط با درس را قرار دهید</a:t>
            </a:r>
            <a:endParaRPr lang="en-US" dirty="0">
              <a:solidFill>
                <a:srgbClr val="FF0000"/>
              </a:solidFill>
              <a:cs typeface="B Mitra" panose="00000400000000000000" pitchFamily="2" charset="-78"/>
            </a:endParaRPr>
          </a:p>
        </p:txBody>
      </p:sp>
      <p:pic>
        <p:nvPicPr>
          <p:cNvPr id="3" name="Picture 2"/>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83568" y="194426"/>
            <a:ext cx="1072930" cy="536465"/>
          </a:xfrm>
          <a:prstGeom prst="rect">
            <a:avLst/>
          </a:prstGeom>
        </p:spPr>
      </p:pic>
    </p:spTree>
    <p:custDataLst>
      <p:tags r:id="rId1"/>
    </p:custDataLst>
    <p:extLst>
      <p:ext uri="{BB962C8B-B14F-4D97-AF65-F5344CB8AC3E}">
        <p14:creationId xmlns:p14="http://schemas.microsoft.com/office/powerpoint/2010/main" val="3764869383"/>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2-1.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576154128"/>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3-1.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771096639"/>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4-1.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525946345"/>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5-1.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951362536"/>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Sp="0" show="0">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9552" y="3717032"/>
            <a:ext cx="8229600" cy="3921300"/>
          </a:xfrm>
        </p:spPr>
        <p:txBody>
          <a:bodyPr/>
          <a:lstStyle/>
          <a:p>
            <a:pPr lvl="1"/>
            <a:endParaRPr lang="fa-IR" sz="2400" dirty="0"/>
          </a:p>
          <a:p>
            <a:pPr lvl="1" algn="ctr"/>
            <a:r>
              <a:rPr lang="fa-IR" sz="2400" dirty="0">
                <a:solidFill>
                  <a:schemeClr val="bg1"/>
                </a:solidFill>
              </a:rPr>
              <a:t>لطفا 5 سوال چهار گزینه ای برای این قطعه طراحی نمایید.</a:t>
            </a:r>
          </a:p>
          <a:p>
            <a:pPr lvl="1"/>
            <a:endParaRPr lang="fa-IR" sz="2400" dirty="0">
              <a:solidFill>
                <a:schemeClr val="bg1"/>
              </a:solidFill>
            </a:endParaRPr>
          </a:p>
          <a:p>
            <a:pPr marL="0" lvl="1" algn="ctr"/>
            <a:r>
              <a:rPr lang="fa-IR" sz="2000" dirty="0">
                <a:solidFill>
                  <a:schemeClr val="bg1"/>
                </a:solidFill>
              </a:rPr>
              <a:t>نکته: آزمون ها بایستی با نرم افزار انتخابی شما</a:t>
            </a:r>
            <a:br>
              <a:rPr lang="fa-IR" sz="2000" dirty="0">
                <a:solidFill>
                  <a:schemeClr val="bg1"/>
                </a:solidFill>
              </a:rPr>
            </a:br>
            <a:r>
              <a:rPr lang="fa-IR" sz="2000" dirty="0">
                <a:solidFill>
                  <a:schemeClr val="bg1"/>
                </a:solidFill>
              </a:rPr>
              <a:t> </a:t>
            </a:r>
            <a:r>
              <a:rPr lang="en-US" sz="2000" dirty="0">
                <a:solidFill>
                  <a:schemeClr val="bg1"/>
                </a:solidFill>
              </a:rPr>
              <a:t>Articulate Studio</a:t>
            </a:r>
            <a:r>
              <a:rPr lang="fa-IR" sz="2000" dirty="0">
                <a:solidFill>
                  <a:schemeClr val="bg1"/>
                </a:solidFill>
              </a:rPr>
              <a:t> استوری لاین یا </a:t>
            </a:r>
            <a:r>
              <a:rPr lang="en-US" sz="2000" dirty="0">
                <a:solidFill>
                  <a:schemeClr val="bg1"/>
                </a:solidFill>
              </a:rPr>
              <a:t>Ispring</a:t>
            </a:r>
            <a:r>
              <a:rPr lang="fa-IR" sz="2000" dirty="0">
                <a:solidFill>
                  <a:schemeClr val="bg1"/>
                </a:solidFill>
              </a:rPr>
              <a:t> </a:t>
            </a:r>
            <a:br>
              <a:rPr lang="fa-IR" sz="2000" dirty="0">
                <a:solidFill>
                  <a:schemeClr val="bg1"/>
                </a:solidFill>
              </a:rPr>
            </a:br>
            <a:r>
              <a:rPr lang="fa-IR" sz="2000" dirty="0">
                <a:solidFill>
                  <a:schemeClr val="bg1"/>
                </a:solidFill>
              </a:rPr>
              <a:t>(در قسمت </a:t>
            </a:r>
            <a:r>
              <a:rPr lang="en-US" sz="2000" dirty="0" err="1">
                <a:solidFill>
                  <a:schemeClr val="bg1"/>
                </a:solidFill>
              </a:rPr>
              <a:t>Quizmaker</a:t>
            </a:r>
            <a:r>
              <a:rPr lang="fa-IR" sz="2000" dirty="0">
                <a:solidFill>
                  <a:schemeClr val="bg1"/>
                </a:solidFill>
              </a:rPr>
              <a:t>) طراحی شوند.</a:t>
            </a:r>
            <a:endParaRPr lang="en-US" sz="2000" dirty="0">
              <a:solidFill>
                <a:schemeClr val="bg1"/>
              </a:solidFill>
            </a:endParaRPr>
          </a:p>
          <a:p>
            <a:pPr lvl="1"/>
            <a:endParaRPr lang="fa-IR" sz="2400" dirty="0"/>
          </a:p>
          <a:p>
            <a:pPr lvl="1"/>
            <a:endParaRPr lang="fa-IR" sz="2400" dirty="0"/>
          </a:p>
          <a:p>
            <a:endParaRPr lang="fa-IR" dirty="0"/>
          </a:p>
          <a:p>
            <a:endParaRPr lang="fr-CA" dirty="0"/>
          </a:p>
        </p:txBody>
      </p:sp>
      <p:sp>
        <p:nvSpPr>
          <p:cNvPr id="5" name="Titre 1"/>
          <p:cNvSpPr>
            <a:spLocks noGrp="1"/>
          </p:cNvSpPr>
          <p:nvPr>
            <p:ph type="title" idx="4294967295"/>
          </p:nvPr>
        </p:nvSpPr>
        <p:spPr>
          <a:xfrm>
            <a:off x="467544" y="2060848"/>
            <a:ext cx="8229600" cy="1354162"/>
          </a:xfrm>
        </p:spPr>
        <p:txBody>
          <a:bodyPr/>
          <a:lstStyle/>
          <a:p>
            <a:r>
              <a:rPr lang="fa-IR" sz="5400" dirty="0">
                <a:solidFill>
                  <a:schemeClr val="bg1"/>
                </a:solidFill>
              </a:rPr>
              <a:t>خود ارزیابی</a:t>
            </a:r>
            <a:r>
              <a:rPr lang="en-US" sz="5400" dirty="0">
                <a:solidFill>
                  <a:schemeClr val="bg1"/>
                </a:solidFill>
              </a:rPr>
              <a:t>  </a:t>
            </a:r>
            <a:endParaRPr lang="fr-CA" sz="5400" dirty="0">
              <a:solidFill>
                <a:schemeClr val="bg1"/>
              </a:solidFill>
            </a:endParaRPr>
          </a:p>
        </p:txBody>
      </p:sp>
    </p:spTree>
    <p:custDataLst>
      <p:tags r:id="rId1"/>
    </p:custDataLst>
    <p:extLst>
      <p:ext uri="{BB962C8B-B14F-4D97-AF65-F5344CB8AC3E}">
        <p14:creationId xmlns:p14="http://schemas.microsoft.com/office/powerpoint/2010/main" val="3748470189"/>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2. عنوان اسکو (گفتار دوم)</a:t>
            </a:r>
          </a:p>
        </p:txBody>
      </p:sp>
    </p:spTree>
    <p:custDataLst>
      <p:tags r:id="rId1"/>
    </p:custDataLst>
    <p:extLst>
      <p:ext uri="{BB962C8B-B14F-4D97-AF65-F5344CB8AC3E}">
        <p14:creationId xmlns:p14="http://schemas.microsoft.com/office/powerpoint/2010/main" val="771692189"/>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238606152"/>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1-2.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555020191"/>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2-2.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193506104"/>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3-2.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156072042"/>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شناسه درس</a:t>
            </a:r>
            <a:endParaRPr lang="en-US" dirty="0">
              <a:solidFill>
                <a:schemeClr val="bg1"/>
              </a:solidFill>
              <a:cs typeface="B Mitra" panose="00000400000000000000" pitchFamily="2" charset="-78"/>
            </a:endParaRPr>
          </a:p>
        </p:txBody>
      </p:sp>
      <p:sp>
        <p:nvSpPr>
          <p:cNvPr id="4" name="Rounded Rectangle 3"/>
          <p:cNvSpPr/>
          <p:nvPr/>
        </p:nvSpPr>
        <p:spPr>
          <a:xfrm>
            <a:off x="323529" y="1090504"/>
            <a:ext cx="8568951" cy="898336"/>
          </a:xfrm>
          <a:prstGeom prst="roundRect">
            <a:avLst>
              <a:gd name="adj" fmla="val 7478"/>
            </a:avLst>
          </a:prstGeom>
          <a:solidFill>
            <a:schemeClr val="accent6">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lnSpc>
                <a:spcPct val="107000"/>
              </a:lnSpc>
              <a:spcAft>
                <a:spcPts val="0"/>
              </a:spcAft>
            </a:pPr>
            <a:r>
              <a:rPr lang="fa-IR" dirty="0">
                <a:solidFill>
                  <a:schemeClr val="tx1"/>
                </a:solidFill>
                <a:cs typeface="B Mitra" panose="00000400000000000000" pitchFamily="2" charset="-78"/>
              </a:rPr>
              <a:t>این محتوای الکترونیکی در دانشکده مجازی دانشگاه علوم پزشکی شیراز ساخته شده است و</a:t>
            </a:r>
            <a:r>
              <a:rPr lang="en-US" dirty="0">
                <a:solidFill>
                  <a:schemeClr val="tx1"/>
                </a:solidFill>
                <a:cs typeface="B Mitra" panose="00000400000000000000" pitchFamily="2" charset="-78"/>
              </a:rPr>
              <a:t> </a:t>
            </a:r>
            <a:r>
              <a:rPr lang="fa-IR" dirty="0">
                <a:solidFill>
                  <a:schemeClr val="tx1"/>
                </a:solidFill>
                <a:cs typeface="B Mitra" panose="00000400000000000000" pitchFamily="2" charset="-78"/>
              </a:rPr>
              <a:t> مالکیت معنوی و </a:t>
            </a:r>
            <a:br>
              <a:rPr lang="fa-IR" dirty="0">
                <a:solidFill>
                  <a:schemeClr val="tx1"/>
                </a:solidFill>
                <a:cs typeface="B Mitra" panose="00000400000000000000" pitchFamily="2" charset="-78"/>
              </a:rPr>
            </a:br>
            <a:r>
              <a:rPr lang="fa-IR" dirty="0">
                <a:solidFill>
                  <a:schemeClr val="tx1"/>
                </a:solidFill>
                <a:cs typeface="B Mitra" panose="00000400000000000000" pitchFamily="2" charset="-78"/>
              </a:rPr>
              <a:t> کلیه حقوق آن متعلق به معاونت آموزشی دانشگاه علوم پزشکی شیراز می باشد.</a:t>
            </a:r>
            <a:endParaRPr lang="en-US" dirty="0">
              <a:solidFill>
                <a:schemeClr val="tx1"/>
              </a:solidFill>
              <a:cs typeface="B Mitra"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1267230724"/>
              </p:ext>
            </p:extLst>
          </p:nvPr>
        </p:nvGraphicFramePr>
        <p:xfrm>
          <a:off x="335521" y="2079414"/>
          <a:ext cx="8568951" cy="4445933"/>
        </p:xfrm>
        <a:graphic>
          <a:graphicData uri="http://schemas.openxmlformats.org/drawingml/2006/table">
            <a:tbl>
              <a:tblPr firstRow="1" bandRow="1">
                <a:tableStyleId>{7DF18680-E054-41AD-8BC1-D1AEF772440D}</a:tableStyleId>
              </a:tblPr>
              <a:tblGrid>
                <a:gridCol w="6540735">
                  <a:extLst>
                    <a:ext uri="{9D8B030D-6E8A-4147-A177-3AD203B41FA5}">
                      <a16:colId xmlns:a16="http://schemas.microsoft.com/office/drawing/2014/main" val="4044714866"/>
                    </a:ext>
                  </a:extLst>
                </a:gridCol>
                <a:gridCol w="2028216">
                  <a:extLst>
                    <a:ext uri="{9D8B030D-6E8A-4147-A177-3AD203B41FA5}">
                      <a16:colId xmlns:a16="http://schemas.microsoft.com/office/drawing/2014/main" val="259286528"/>
                    </a:ext>
                  </a:extLst>
                </a:gridCol>
              </a:tblGrid>
              <a:tr h="148388">
                <a:tc gridSpan="2">
                  <a:txBody>
                    <a:bodyPr/>
                    <a:lstStyle/>
                    <a:p>
                      <a:pPr algn="ctr" rtl="1"/>
                      <a:endParaRPr lang="en-US" sz="100" dirty="0">
                        <a:cs typeface="B Mitra" panose="00000400000000000000" pitchFamily="2" charset="-78"/>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algn="r" rtl="1">
                        <a:lnSpc>
                          <a:spcPct val="150000"/>
                        </a:lnSpc>
                      </a:pPr>
                      <a:r>
                        <a:rPr lang="fa-IR" sz="1800" kern="1200" dirty="0">
                          <a:cs typeface="B Mitra" panose="00000400000000000000" pitchFamily="2" charset="-78"/>
                        </a:rPr>
                        <a:t>عنوان محتوا</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093959265"/>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algn="r">
                        <a:lnSpc>
                          <a:spcPct val="150000"/>
                        </a:lnSpc>
                      </a:pPr>
                      <a:r>
                        <a:rPr lang="fa-IR" sz="1800" kern="1200" dirty="0">
                          <a:cs typeface="B Mitra" panose="00000400000000000000" pitchFamily="2" charset="-78"/>
                        </a:rPr>
                        <a:t>نام و نام خانوادگی استاد</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889674405"/>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وابستگی سازمانی مدرس</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553379782"/>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تخصص مدرس</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07372596"/>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گروه</a:t>
                      </a:r>
                      <a:r>
                        <a:rPr lang="fa-IR" sz="1800" kern="1200" baseline="0" dirty="0">
                          <a:cs typeface="B Mitra" panose="00000400000000000000" pitchFamily="2" charset="-78"/>
                        </a:rPr>
                        <a:t> هدف</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199983847"/>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مدت زمان محتوا</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602254177"/>
                  </a:ext>
                </a:extLst>
              </a:tr>
              <a:tr h="613935">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سال تولید</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13173759"/>
                  </a:ext>
                </a:extLst>
              </a:tr>
            </a:tbl>
          </a:graphicData>
        </a:graphic>
      </p:graphicFrame>
    </p:spTree>
    <p:custDataLst>
      <p:tags r:id="rId1"/>
    </p:custDataLst>
    <p:extLst>
      <p:ext uri="{BB962C8B-B14F-4D97-AF65-F5344CB8AC3E}">
        <p14:creationId xmlns:p14="http://schemas.microsoft.com/office/powerpoint/2010/main" val="459190540"/>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4-2.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849750980"/>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5-2.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590931987"/>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showMasterSp="0"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9552" y="3717032"/>
            <a:ext cx="8229600" cy="3921300"/>
          </a:xfrm>
        </p:spPr>
        <p:txBody>
          <a:bodyPr/>
          <a:lstStyle/>
          <a:p>
            <a:pPr lvl="1"/>
            <a:endParaRPr lang="fa-IR" sz="2400" dirty="0"/>
          </a:p>
          <a:p>
            <a:pPr lvl="1" algn="ctr"/>
            <a:r>
              <a:rPr lang="fa-IR" sz="2400" dirty="0">
                <a:solidFill>
                  <a:schemeClr val="bg1"/>
                </a:solidFill>
              </a:rPr>
              <a:t>لطفا 5 سوال چهار گزینه ای برای این قطعه طراحی نمایید.</a:t>
            </a:r>
          </a:p>
          <a:p>
            <a:pPr lvl="1"/>
            <a:endParaRPr lang="fa-IR" sz="2400" dirty="0">
              <a:solidFill>
                <a:schemeClr val="bg1"/>
              </a:solidFill>
            </a:endParaRPr>
          </a:p>
          <a:p>
            <a:pPr marL="0" lvl="1" algn="ctr"/>
            <a:r>
              <a:rPr lang="fa-IR" sz="2000" dirty="0">
                <a:solidFill>
                  <a:schemeClr val="bg1"/>
                </a:solidFill>
              </a:rPr>
              <a:t>نکته: آزمون ها بایستی با نرم افزار انتخابی شما</a:t>
            </a:r>
            <a:br>
              <a:rPr lang="fa-IR" sz="2000" dirty="0">
                <a:solidFill>
                  <a:schemeClr val="bg1"/>
                </a:solidFill>
              </a:rPr>
            </a:br>
            <a:r>
              <a:rPr lang="fa-IR" sz="2000" dirty="0">
                <a:solidFill>
                  <a:schemeClr val="bg1"/>
                </a:solidFill>
              </a:rPr>
              <a:t> </a:t>
            </a:r>
            <a:r>
              <a:rPr lang="en-US" sz="2000" dirty="0">
                <a:solidFill>
                  <a:schemeClr val="bg1"/>
                </a:solidFill>
              </a:rPr>
              <a:t>Articulate Studio</a:t>
            </a:r>
            <a:r>
              <a:rPr lang="fa-IR" sz="2000" dirty="0">
                <a:solidFill>
                  <a:schemeClr val="bg1"/>
                </a:solidFill>
              </a:rPr>
              <a:t> استوری لاین یا </a:t>
            </a:r>
            <a:r>
              <a:rPr lang="en-US" sz="2000" dirty="0">
                <a:solidFill>
                  <a:schemeClr val="bg1"/>
                </a:solidFill>
              </a:rPr>
              <a:t>Ispring</a:t>
            </a:r>
            <a:r>
              <a:rPr lang="fa-IR" sz="2000" dirty="0">
                <a:solidFill>
                  <a:schemeClr val="bg1"/>
                </a:solidFill>
              </a:rPr>
              <a:t> </a:t>
            </a:r>
            <a:br>
              <a:rPr lang="fa-IR" sz="2000" dirty="0">
                <a:solidFill>
                  <a:schemeClr val="bg1"/>
                </a:solidFill>
              </a:rPr>
            </a:br>
            <a:r>
              <a:rPr lang="fa-IR" sz="2000" dirty="0">
                <a:solidFill>
                  <a:schemeClr val="bg1"/>
                </a:solidFill>
              </a:rPr>
              <a:t>(در قسمت </a:t>
            </a:r>
            <a:r>
              <a:rPr lang="en-US" sz="2000" dirty="0" err="1">
                <a:solidFill>
                  <a:schemeClr val="bg1"/>
                </a:solidFill>
              </a:rPr>
              <a:t>Quizmaker</a:t>
            </a:r>
            <a:r>
              <a:rPr lang="fa-IR" sz="2000" dirty="0">
                <a:solidFill>
                  <a:schemeClr val="bg1"/>
                </a:solidFill>
              </a:rPr>
              <a:t>) طراحی شوند.</a:t>
            </a:r>
            <a:endParaRPr lang="en-US" sz="2000" dirty="0">
              <a:solidFill>
                <a:schemeClr val="bg1"/>
              </a:solidFill>
            </a:endParaRPr>
          </a:p>
          <a:p>
            <a:pPr lvl="1"/>
            <a:endParaRPr lang="fa-IR" sz="2400" dirty="0"/>
          </a:p>
          <a:p>
            <a:pPr lvl="1"/>
            <a:endParaRPr lang="fa-IR" sz="2400" dirty="0"/>
          </a:p>
          <a:p>
            <a:endParaRPr lang="fa-IR" dirty="0"/>
          </a:p>
          <a:p>
            <a:endParaRPr lang="fr-CA" dirty="0"/>
          </a:p>
        </p:txBody>
      </p:sp>
      <p:sp>
        <p:nvSpPr>
          <p:cNvPr id="5" name="Titre 1"/>
          <p:cNvSpPr>
            <a:spLocks noGrp="1"/>
          </p:cNvSpPr>
          <p:nvPr>
            <p:ph type="title" idx="4294967295"/>
          </p:nvPr>
        </p:nvSpPr>
        <p:spPr>
          <a:xfrm>
            <a:off x="467544" y="2060848"/>
            <a:ext cx="8229600" cy="1354162"/>
          </a:xfrm>
        </p:spPr>
        <p:txBody>
          <a:bodyPr/>
          <a:lstStyle/>
          <a:p>
            <a:r>
              <a:rPr lang="fa-IR" sz="5400" dirty="0">
                <a:solidFill>
                  <a:schemeClr val="bg1"/>
                </a:solidFill>
              </a:rPr>
              <a:t>خود ارزیابی</a:t>
            </a:r>
            <a:r>
              <a:rPr lang="en-US" sz="5400" dirty="0">
                <a:solidFill>
                  <a:schemeClr val="bg1"/>
                </a:solidFill>
              </a:rPr>
              <a:t>  </a:t>
            </a:r>
            <a:endParaRPr lang="fr-CA" sz="5400" dirty="0">
              <a:solidFill>
                <a:schemeClr val="bg1"/>
              </a:solidFill>
            </a:endParaRPr>
          </a:p>
        </p:txBody>
      </p:sp>
    </p:spTree>
    <p:custDataLst>
      <p:tags r:id="rId1"/>
    </p:custDataLst>
    <p:extLst>
      <p:ext uri="{BB962C8B-B14F-4D97-AF65-F5344CB8AC3E}">
        <p14:creationId xmlns:p14="http://schemas.microsoft.com/office/powerpoint/2010/main" val="3941692023"/>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3. عنوان اسکو (گفتار سوم)</a:t>
            </a:r>
          </a:p>
        </p:txBody>
      </p:sp>
    </p:spTree>
    <p:custDataLst>
      <p:tags r:id="rId1"/>
    </p:custDataLst>
    <p:extLst>
      <p:ext uri="{BB962C8B-B14F-4D97-AF65-F5344CB8AC3E}">
        <p14:creationId xmlns:p14="http://schemas.microsoft.com/office/powerpoint/2010/main" val="2263342974"/>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1619672"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119318187"/>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1-3.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425017225"/>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2-3.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42159708"/>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3-3.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24132826"/>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4-3.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02982961"/>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5-3.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121305841"/>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مشخصات استاد</a:t>
            </a:r>
            <a:endParaRPr lang="en-US" dirty="0">
              <a:solidFill>
                <a:schemeClr val="bg1"/>
              </a:solidFill>
              <a:cs typeface="B Mitra" panose="00000400000000000000"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3078517407"/>
              </p:ext>
            </p:extLst>
          </p:nvPr>
        </p:nvGraphicFramePr>
        <p:xfrm>
          <a:off x="683568" y="1556792"/>
          <a:ext cx="7776864" cy="3658436"/>
        </p:xfrm>
        <a:graphic>
          <a:graphicData uri="http://schemas.openxmlformats.org/drawingml/2006/table">
            <a:tbl>
              <a:tblPr firstRow="1" bandRow="1">
                <a:tableStyleId>{7DF18680-E054-41AD-8BC1-D1AEF772440D}</a:tableStyleId>
              </a:tblPr>
              <a:tblGrid>
                <a:gridCol w="6336704">
                  <a:extLst>
                    <a:ext uri="{9D8B030D-6E8A-4147-A177-3AD203B41FA5}">
                      <a16:colId xmlns:a16="http://schemas.microsoft.com/office/drawing/2014/main" val="4044714866"/>
                    </a:ext>
                  </a:extLst>
                </a:gridCol>
                <a:gridCol w="1440160">
                  <a:extLst>
                    <a:ext uri="{9D8B030D-6E8A-4147-A177-3AD203B41FA5}">
                      <a16:colId xmlns:a16="http://schemas.microsoft.com/office/drawing/2014/main" val="259286528"/>
                    </a:ext>
                  </a:extLst>
                </a:gridCol>
              </a:tblGrid>
              <a:tr h="167116">
                <a:tc gridSpan="2">
                  <a:txBody>
                    <a:bodyPr/>
                    <a:lstStyle/>
                    <a:p>
                      <a:pPr algn="ctr" rtl="1"/>
                      <a:endParaRPr lang="en-US" sz="100" dirty="0">
                        <a:cs typeface="B Mitra" panose="00000400000000000000" pitchFamily="2" charset="-78"/>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1417060">
                <a:tc>
                  <a:txBody>
                    <a:bodyPr/>
                    <a:lstStyle/>
                    <a:p>
                      <a:pPr marL="285750" indent="-285750" algn="r" rtl="1">
                        <a:lnSpc>
                          <a:spcPct val="150000"/>
                        </a:lnSpc>
                        <a:buFont typeface="Wingdings" panose="05000000000000000000" pitchFamily="2" charset="2"/>
                        <a:buChar char="v"/>
                      </a:pPr>
                      <a:r>
                        <a:rPr lang="fa-IR" sz="1800" kern="1200" dirty="0">
                          <a:solidFill>
                            <a:schemeClr val="dk1"/>
                          </a:solidFill>
                          <a:latin typeface="+mn-lt"/>
                          <a:ea typeface="+mn-ea"/>
                          <a:cs typeface="B Mitra" panose="00000400000000000000" pitchFamily="2" charset="-78"/>
                        </a:rPr>
                        <a:t>نام</a:t>
                      </a:r>
                      <a:r>
                        <a:rPr lang="fa-IR" sz="1800" kern="1200" baseline="0" dirty="0">
                          <a:solidFill>
                            <a:schemeClr val="dk1"/>
                          </a:solidFill>
                          <a:latin typeface="+mn-lt"/>
                          <a:ea typeface="+mn-ea"/>
                          <a:cs typeface="B Mitra" panose="00000400000000000000" pitchFamily="2" charset="-78"/>
                        </a:rPr>
                        <a:t> و نام خانوادگی استاد: </a:t>
                      </a:r>
                    </a:p>
                    <a:p>
                      <a:pPr marL="285750" indent="-285750" algn="r" rtl="1">
                        <a:lnSpc>
                          <a:spcPct val="150000"/>
                        </a:lnSpc>
                        <a:buFont typeface="Wingdings" panose="05000000000000000000" pitchFamily="2" charset="2"/>
                        <a:buChar char="v"/>
                      </a:pPr>
                      <a:r>
                        <a:rPr lang="fa-IR" sz="1800" kern="1200" baseline="0" dirty="0">
                          <a:solidFill>
                            <a:schemeClr val="dk1"/>
                          </a:solidFill>
                          <a:latin typeface="+mn-lt"/>
                          <a:ea typeface="+mn-ea"/>
                          <a:cs typeface="B Mitra" panose="00000400000000000000" pitchFamily="2" charset="-78"/>
                        </a:rPr>
                        <a:t>رشته تخصصی:</a:t>
                      </a:r>
                    </a:p>
                    <a:p>
                      <a:pPr marL="285750" indent="-285750" algn="r" rtl="1">
                        <a:lnSpc>
                          <a:spcPct val="150000"/>
                        </a:lnSpc>
                        <a:buFont typeface="Wingdings" panose="05000000000000000000" pitchFamily="2" charset="2"/>
                        <a:buChar char="v"/>
                      </a:pPr>
                      <a:r>
                        <a:rPr lang="fa-IR" sz="1800" kern="1200" baseline="0" dirty="0">
                          <a:solidFill>
                            <a:schemeClr val="dk1"/>
                          </a:solidFill>
                          <a:latin typeface="+mn-lt"/>
                          <a:ea typeface="+mn-ea"/>
                          <a:cs typeface="B Mitra" panose="00000400000000000000" pitchFamily="2" charset="-78"/>
                        </a:rPr>
                        <a:t>رتبه علمی: </a:t>
                      </a:r>
                      <a:endParaRPr lang="en-US" sz="1800" kern="1200" dirty="0">
                        <a:solidFill>
                          <a:schemeClr val="dk1"/>
                        </a:solidFill>
                        <a:latin typeface="+mn-lt"/>
                        <a:ea typeface="+mn-ea"/>
                        <a:cs typeface="B Mitra" panose="00000400000000000000" pitchFamily="2" charset="-78"/>
                      </a:endParaRPr>
                    </a:p>
                  </a:txBody>
                  <a:tcPr/>
                </a:tc>
                <a:tc>
                  <a:txBody>
                    <a:bodyPr/>
                    <a:lstStyle/>
                    <a:p>
                      <a:pPr algn="r" rtl="1">
                        <a:lnSpc>
                          <a:spcPct val="150000"/>
                        </a:lnSpc>
                      </a:pPr>
                      <a:endParaRPr lang="en-US" sz="16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093959265"/>
                  </a:ext>
                </a:extLst>
              </a:tr>
              <a:tr h="691420">
                <a:tc>
                  <a:txBody>
                    <a:bodyPr/>
                    <a:lstStyle/>
                    <a:p>
                      <a:pPr algn="ctr"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algn="r">
                        <a:lnSpc>
                          <a:spcPct val="150000"/>
                        </a:lnSpc>
                      </a:pPr>
                      <a:r>
                        <a:rPr lang="fa-IR" sz="1800" kern="1200" dirty="0">
                          <a:solidFill>
                            <a:schemeClr val="dk1"/>
                          </a:solidFill>
                          <a:latin typeface="+mn-lt"/>
                          <a:ea typeface="+mn-ea"/>
                          <a:cs typeface="B Mitra" panose="00000400000000000000" pitchFamily="2" charset="-78"/>
                        </a:rPr>
                        <a:t>عنوان درس</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889674405"/>
                  </a:ext>
                </a:extLst>
              </a:tr>
              <a:tr h="691420">
                <a:tc>
                  <a:txBody>
                    <a:bodyPr/>
                    <a:lstStyle/>
                    <a:p>
                      <a:pPr algn="ctr"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solidFill>
                            <a:schemeClr val="dk1"/>
                          </a:solidFill>
                          <a:latin typeface="+mn-lt"/>
                          <a:ea typeface="+mn-ea"/>
                          <a:cs typeface="B Mitra" panose="00000400000000000000" pitchFamily="2" charset="-78"/>
                        </a:rPr>
                        <a:t>حیطه موضوعی</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553379782"/>
                  </a:ext>
                </a:extLst>
              </a:tr>
              <a:tr h="691420">
                <a:tc>
                  <a:txBody>
                    <a:bodyPr/>
                    <a:lstStyle/>
                    <a:p>
                      <a:pPr algn="ctr"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solidFill>
                            <a:schemeClr val="dk1"/>
                          </a:solidFill>
                          <a:latin typeface="+mn-lt"/>
                          <a:ea typeface="+mn-ea"/>
                          <a:cs typeface="B Mitra" panose="00000400000000000000" pitchFamily="2" charset="-78"/>
                        </a:rPr>
                        <a:t>ایمیل استاد</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38915925"/>
                  </a:ext>
                </a:extLst>
              </a:tr>
            </a:tbl>
          </a:graphicData>
        </a:graphic>
      </p:graphicFrame>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1844823"/>
            <a:ext cx="1152128" cy="1187761"/>
          </a:xfrm>
          <a:prstGeom prst="rect">
            <a:avLst/>
          </a:prstGeom>
        </p:spPr>
      </p:pic>
    </p:spTree>
    <p:custDataLst>
      <p:tags r:id="rId1"/>
    </p:custDataLst>
    <p:extLst>
      <p:ext uri="{BB962C8B-B14F-4D97-AF65-F5344CB8AC3E}">
        <p14:creationId xmlns:p14="http://schemas.microsoft.com/office/powerpoint/2010/main" val="348890715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9552" y="3717032"/>
            <a:ext cx="8229600" cy="3921300"/>
          </a:xfrm>
        </p:spPr>
        <p:txBody>
          <a:bodyPr/>
          <a:lstStyle/>
          <a:p>
            <a:pPr lvl="1"/>
            <a:endParaRPr lang="fa-IR" sz="2400" dirty="0"/>
          </a:p>
          <a:p>
            <a:pPr lvl="1" algn="ctr"/>
            <a:r>
              <a:rPr lang="fa-IR" sz="2400" dirty="0">
                <a:solidFill>
                  <a:schemeClr val="bg1"/>
                </a:solidFill>
              </a:rPr>
              <a:t>لطفا 5 سوال چهار گزینه ای برای این قطعه طراحی نمایید.</a:t>
            </a:r>
          </a:p>
          <a:p>
            <a:pPr lvl="1"/>
            <a:endParaRPr lang="fa-IR" sz="2400" dirty="0">
              <a:solidFill>
                <a:schemeClr val="bg1"/>
              </a:solidFill>
            </a:endParaRPr>
          </a:p>
          <a:p>
            <a:pPr marL="0" lvl="1" algn="ctr"/>
            <a:r>
              <a:rPr lang="fa-IR" sz="2000" dirty="0">
                <a:solidFill>
                  <a:schemeClr val="bg1"/>
                </a:solidFill>
              </a:rPr>
              <a:t>نکته: آزمون ها بایستی با نرم افزار انتخابی شما</a:t>
            </a:r>
            <a:br>
              <a:rPr lang="fa-IR" sz="2000" dirty="0">
                <a:solidFill>
                  <a:schemeClr val="bg1"/>
                </a:solidFill>
              </a:rPr>
            </a:br>
            <a:r>
              <a:rPr lang="fa-IR" sz="2000" dirty="0">
                <a:solidFill>
                  <a:schemeClr val="bg1"/>
                </a:solidFill>
              </a:rPr>
              <a:t> </a:t>
            </a:r>
            <a:r>
              <a:rPr lang="en-US" sz="2000" dirty="0">
                <a:solidFill>
                  <a:schemeClr val="bg1"/>
                </a:solidFill>
              </a:rPr>
              <a:t>Articulate Studio</a:t>
            </a:r>
            <a:r>
              <a:rPr lang="fa-IR" sz="2000" dirty="0">
                <a:solidFill>
                  <a:schemeClr val="bg1"/>
                </a:solidFill>
              </a:rPr>
              <a:t> استوری لاین یا </a:t>
            </a:r>
            <a:r>
              <a:rPr lang="en-US" sz="2000" dirty="0">
                <a:solidFill>
                  <a:schemeClr val="bg1"/>
                </a:solidFill>
              </a:rPr>
              <a:t>Ispring</a:t>
            </a:r>
            <a:r>
              <a:rPr lang="fa-IR" sz="2000" dirty="0">
                <a:solidFill>
                  <a:schemeClr val="bg1"/>
                </a:solidFill>
              </a:rPr>
              <a:t> </a:t>
            </a:r>
            <a:br>
              <a:rPr lang="fa-IR" sz="2000" dirty="0">
                <a:solidFill>
                  <a:schemeClr val="bg1"/>
                </a:solidFill>
              </a:rPr>
            </a:br>
            <a:r>
              <a:rPr lang="fa-IR" sz="2000" dirty="0">
                <a:solidFill>
                  <a:schemeClr val="bg1"/>
                </a:solidFill>
              </a:rPr>
              <a:t>(در قسمت </a:t>
            </a:r>
            <a:r>
              <a:rPr lang="en-US" sz="2000" dirty="0" err="1">
                <a:solidFill>
                  <a:schemeClr val="bg1"/>
                </a:solidFill>
              </a:rPr>
              <a:t>Quizmaker</a:t>
            </a:r>
            <a:r>
              <a:rPr lang="fa-IR" sz="2000" dirty="0">
                <a:solidFill>
                  <a:schemeClr val="bg1"/>
                </a:solidFill>
              </a:rPr>
              <a:t>) طراحی شوند.</a:t>
            </a:r>
            <a:endParaRPr lang="en-US" sz="2000" dirty="0">
              <a:solidFill>
                <a:schemeClr val="bg1"/>
              </a:solidFill>
            </a:endParaRPr>
          </a:p>
          <a:p>
            <a:pPr lvl="1"/>
            <a:endParaRPr lang="fa-IR" sz="2400" dirty="0"/>
          </a:p>
          <a:p>
            <a:pPr lvl="1"/>
            <a:endParaRPr lang="fa-IR" sz="2400" dirty="0"/>
          </a:p>
          <a:p>
            <a:endParaRPr lang="fa-IR" dirty="0"/>
          </a:p>
          <a:p>
            <a:endParaRPr lang="fr-CA" dirty="0"/>
          </a:p>
        </p:txBody>
      </p:sp>
      <p:sp>
        <p:nvSpPr>
          <p:cNvPr id="5" name="Titre 1"/>
          <p:cNvSpPr>
            <a:spLocks noGrp="1"/>
          </p:cNvSpPr>
          <p:nvPr>
            <p:ph type="title" idx="4294967295"/>
          </p:nvPr>
        </p:nvSpPr>
        <p:spPr>
          <a:xfrm>
            <a:off x="467544" y="2060848"/>
            <a:ext cx="8229600" cy="1354162"/>
          </a:xfrm>
        </p:spPr>
        <p:txBody>
          <a:bodyPr/>
          <a:lstStyle/>
          <a:p>
            <a:r>
              <a:rPr lang="fa-IR" sz="5400" dirty="0">
                <a:solidFill>
                  <a:schemeClr val="bg1"/>
                </a:solidFill>
              </a:rPr>
              <a:t>خود ارزیابی</a:t>
            </a:r>
            <a:r>
              <a:rPr lang="en-US" sz="5400" dirty="0">
                <a:solidFill>
                  <a:schemeClr val="bg1"/>
                </a:solidFill>
              </a:rPr>
              <a:t>  </a:t>
            </a:r>
            <a:endParaRPr lang="fr-CA" sz="5400" dirty="0">
              <a:solidFill>
                <a:schemeClr val="bg1"/>
              </a:solidFill>
            </a:endParaRPr>
          </a:p>
        </p:txBody>
      </p:sp>
    </p:spTree>
    <p:custDataLst>
      <p:tags r:id="rId1"/>
    </p:custDataLst>
    <p:extLst>
      <p:ext uri="{BB962C8B-B14F-4D97-AF65-F5344CB8AC3E}">
        <p14:creationId xmlns:p14="http://schemas.microsoft.com/office/powerpoint/2010/main" val="1906903481"/>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4. عنوان اسکو (گفتار چهارم)</a:t>
            </a:r>
          </a:p>
        </p:txBody>
      </p:sp>
    </p:spTree>
    <p:custDataLst>
      <p:tags r:id="rId1"/>
    </p:custDataLst>
    <p:extLst>
      <p:ext uri="{BB962C8B-B14F-4D97-AF65-F5344CB8AC3E}">
        <p14:creationId xmlns:p14="http://schemas.microsoft.com/office/powerpoint/2010/main" val="4054189747"/>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800" dirty="0">
                <a:solidFill>
                  <a:schemeClr val="bg1"/>
                </a:solidFill>
                <a:cs typeface="B Titr" panose="00000700000000000000" pitchFamily="2" charset="-78"/>
              </a:rPr>
              <a:t>اهداف یادگیری</a:t>
            </a:r>
            <a:endParaRPr lang="en-US" sz="2800" dirty="0">
              <a:solidFill>
                <a:schemeClr val="bg1"/>
              </a:solidFill>
              <a:cs typeface="B Mitra" panose="00000400000000000000" pitchFamily="2" charset="-78"/>
            </a:endParaRPr>
          </a:p>
        </p:txBody>
      </p:sp>
    </p:spTree>
    <p:custDataLst>
      <p:tags r:id="rId1"/>
    </p:custDataLst>
    <p:extLst>
      <p:ext uri="{BB962C8B-B14F-4D97-AF65-F5344CB8AC3E}">
        <p14:creationId xmlns:p14="http://schemas.microsoft.com/office/powerpoint/2010/main" val="2159257376"/>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1-4.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539484916"/>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2-4.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324791642"/>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3-4.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569443598"/>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4-4.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586423654"/>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a:t>
            </a:r>
          </a:p>
          <a:p>
            <a:pPr lvl="1">
              <a:lnSpc>
                <a:spcPct val="120000"/>
              </a:lnSpc>
            </a:pPr>
            <a:endParaRPr lang="fa-IR" sz="2400" dirty="0"/>
          </a:p>
          <a:p>
            <a:pPr lvl="1">
              <a:lnSpc>
                <a:spcPct val="120000"/>
              </a:lnSpc>
            </a:pPr>
            <a:endParaRPr lang="fa-IR" sz="2400" dirty="0"/>
          </a:p>
          <a:p>
            <a:pPr lvl="1" algn="ctr">
              <a:lnSpc>
                <a:spcPct val="120000"/>
              </a:lnSpc>
            </a:pPr>
            <a:r>
              <a:rPr lang="fa-IR" sz="2400" dirty="0">
                <a:solidFill>
                  <a:srgbClr val="FF0000"/>
                </a:solidFill>
              </a:rPr>
              <a:t>شما تا 7  اسکو یا گفتار می توانید ادامه دهید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5-4.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022422694"/>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showMasterSp="0"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9552" y="3717032"/>
            <a:ext cx="8229600" cy="3921300"/>
          </a:xfrm>
        </p:spPr>
        <p:txBody>
          <a:bodyPr/>
          <a:lstStyle/>
          <a:p>
            <a:pPr lvl="1"/>
            <a:endParaRPr lang="fa-IR" sz="2400" dirty="0"/>
          </a:p>
          <a:p>
            <a:pPr lvl="1" algn="ctr"/>
            <a:r>
              <a:rPr lang="fa-IR" sz="2400" dirty="0">
                <a:solidFill>
                  <a:schemeClr val="bg1"/>
                </a:solidFill>
              </a:rPr>
              <a:t>لطفا 5 سوال چهار گزینه ای برای این قطعه طراحی نمایید.</a:t>
            </a:r>
          </a:p>
          <a:p>
            <a:pPr lvl="1"/>
            <a:endParaRPr lang="fa-IR" sz="2400" dirty="0">
              <a:solidFill>
                <a:schemeClr val="bg1"/>
              </a:solidFill>
            </a:endParaRPr>
          </a:p>
          <a:p>
            <a:pPr marL="0" lvl="1" algn="ctr"/>
            <a:r>
              <a:rPr lang="fa-IR" sz="2000" dirty="0">
                <a:solidFill>
                  <a:schemeClr val="bg1"/>
                </a:solidFill>
              </a:rPr>
              <a:t>نکته: آزمون ها بایستی با نرم افزار انتخابی شما</a:t>
            </a:r>
            <a:br>
              <a:rPr lang="fa-IR" sz="2000" dirty="0">
                <a:solidFill>
                  <a:schemeClr val="bg1"/>
                </a:solidFill>
              </a:rPr>
            </a:br>
            <a:r>
              <a:rPr lang="fa-IR" sz="2000" dirty="0">
                <a:solidFill>
                  <a:schemeClr val="bg1"/>
                </a:solidFill>
              </a:rPr>
              <a:t> </a:t>
            </a:r>
            <a:r>
              <a:rPr lang="en-US" sz="2000" dirty="0">
                <a:solidFill>
                  <a:schemeClr val="bg1"/>
                </a:solidFill>
              </a:rPr>
              <a:t>Articulate Studio</a:t>
            </a:r>
            <a:r>
              <a:rPr lang="fa-IR" sz="2000" dirty="0">
                <a:solidFill>
                  <a:schemeClr val="bg1"/>
                </a:solidFill>
              </a:rPr>
              <a:t> استوری لاین یا </a:t>
            </a:r>
            <a:r>
              <a:rPr lang="en-US" sz="2000" dirty="0">
                <a:solidFill>
                  <a:schemeClr val="bg1"/>
                </a:solidFill>
              </a:rPr>
              <a:t>Ispring</a:t>
            </a:r>
            <a:r>
              <a:rPr lang="fa-IR" sz="2000" dirty="0">
                <a:solidFill>
                  <a:schemeClr val="bg1"/>
                </a:solidFill>
              </a:rPr>
              <a:t> </a:t>
            </a:r>
            <a:br>
              <a:rPr lang="fa-IR" sz="2000" dirty="0">
                <a:solidFill>
                  <a:schemeClr val="bg1"/>
                </a:solidFill>
              </a:rPr>
            </a:br>
            <a:r>
              <a:rPr lang="fa-IR" sz="2000" dirty="0">
                <a:solidFill>
                  <a:schemeClr val="bg1"/>
                </a:solidFill>
              </a:rPr>
              <a:t>(در قسمت </a:t>
            </a:r>
            <a:r>
              <a:rPr lang="en-US" sz="2000" dirty="0" err="1">
                <a:solidFill>
                  <a:schemeClr val="bg1"/>
                </a:solidFill>
              </a:rPr>
              <a:t>Quizmaker</a:t>
            </a:r>
            <a:r>
              <a:rPr lang="fa-IR" sz="2000" dirty="0">
                <a:solidFill>
                  <a:schemeClr val="bg1"/>
                </a:solidFill>
              </a:rPr>
              <a:t>) طراحی شوند.</a:t>
            </a:r>
            <a:endParaRPr lang="en-US" sz="2000" dirty="0">
              <a:solidFill>
                <a:schemeClr val="bg1"/>
              </a:solidFill>
            </a:endParaRPr>
          </a:p>
          <a:p>
            <a:pPr lvl="1"/>
            <a:endParaRPr lang="fa-IR" sz="2400" dirty="0"/>
          </a:p>
          <a:p>
            <a:pPr lvl="1"/>
            <a:endParaRPr lang="fa-IR" sz="2400" dirty="0"/>
          </a:p>
          <a:p>
            <a:endParaRPr lang="fa-IR" dirty="0"/>
          </a:p>
          <a:p>
            <a:endParaRPr lang="fr-CA" dirty="0"/>
          </a:p>
        </p:txBody>
      </p:sp>
      <p:sp>
        <p:nvSpPr>
          <p:cNvPr id="5" name="Titre 1"/>
          <p:cNvSpPr>
            <a:spLocks noGrp="1"/>
          </p:cNvSpPr>
          <p:nvPr>
            <p:ph type="title" idx="4294967295"/>
          </p:nvPr>
        </p:nvSpPr>
        <p:spPr>
          <a:xfrm>
            <a:off x="467544" y="2060848"/>
            <a:ext cx="8229600" cy="1354162"/>
          </a:xfrm>
        </p:spPr>
        <p:txBody>
          <a:bodyPr/>
          <a:lstStyle/>
          <a:p>
            <a:r>
              <a:rPr lang="fa-IR" sz="5400" dirty="0">
                <a:solidFill>
                  <a:schemeClr val="bg1"/>
                </a:solidFill>
              </a:rPr>
              <a:t>خود ارزیابی</a:t>
            </a:r>
            <a:r>
              <a:rPr lang="en-US" sz="5400" dirty="0">
                <a:solidFill>
                  <a:schemeClr val="bg1"/>
                </a:solidFill>
              </a:rPr>
              <a:t>  </a:t>
            </a:r>
            <a:endParaRPr lang="fr-CA" sz="5400" dirty="0">
              <a:solidFill>
                <a:schemeClr val="bg1"/>
              </a:solidFill>
            </a:endParaRPr>
          </a:p>
        </p:txBody>
      </p:sp>
    </p:spTree>
    <p:custDataLst>
      <p:tags r:id="rId1"/>
    </p:custDataLst>
    <p:extLst>
      <p:ext uri="{BB962C8B-B14F-4D97-AF65-F5344CB8AC3E}">
        <p14:creationId xmlns:p14="http://schemas.microsoft.com/office/powerpoint/2010/main" val="987312686"/>
      </p:ext>
    </p:extLst>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p:txBody>
          <a:bodyPr/>
          <a:lstStyle/>
          <a:p>
            <a:pPr lvl="1"/>
            <a:r>
              <a:rPr lang="fa-IR" sz="2400" dirty="0"/>
              <a:t>لطفا خلاصه ای از کل مباحث تدریس شده در این جلسه را، در این اسلاید بیان نمایید.</a:t>
            </a:r>
          </a:p>
          <a:p>
            <a:pPr lvl="1"/>
            <a:endParaRPr lang="fa-IR" sz="2400" dirty="0"/>
          </a:p>
          <a:p>
            <a:pPr lvl="1"/>
            <a:r>
              <a:rPr lang="fa-IR" sz="2400" dirty="0"/>
              <a:t>الزاما نیازی به صوت استاد نیست و شما می توانید با یک موسیقی بسیار ملایم صرفا خلاصه مطالب رابه صورت متنی یا تصویری نمایش دهید</a:t>
            </a:r>
          </a:p>
          <a:p>
            <a:pPr lvl="1"/>
            <a:endParaRPr lang="fa-IR" sz="2400" dirty="0"/>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خلاصه درس</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622261682"/>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درباره ما</a:t>
            </a:r>
            <a:endParaRPr lang="en-US" dirty="0">
              <a:solidFill>
                <a:schemeClr val="bg1"/>
              </a:solidFill>
              <a:cs typeface="B Mitra" panose="00000400000000000000" pitchFamily="2" charset="-78"/>
            </a:endParaRPr>
          </a:p>
        </p:txBody>
      </p:sp>
      <p:sp>
        <p:nvSpPr>
          <p:cNvPr id="8" name="Rounded Rectangle 7"/>
          <p:cNvSpPr/>
          <p:nvPr/>
        </p:nvSpPr>
        <p:spPr>
          <a:xfrm>
            <a:off x="323529" y="1090504"/>
            <a:ext cx="8568951" cy="459027"/>
          </a:xfrm>
          <a:prstGeom prst="roundRect">
            <a:avLst>
              <a:gd name="adj" fmla="val 7478"/>
            </a:avLst>
          </a:prstGeom>
          <a:solidFill>
            <a:schemeClr val="accent6">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20000"/>
              </a:lnSpc>
              <a:spcBef>
                <a:spcPts val="600"/>
              </a:spcBef>
              <a:spcAft>
                <a:spcPts val="600"/>
              </a:spcAft>
            </a:pPr>
            <a:r>
              <a:rPr lang="fa-IR" sz="1400" b="1" dirty="0">
                <a:ln w="50800"/>
                <a:solidFill>
                  <a:schemeClr val="tx1"/>
                </a:solidFill>
                <a:cs typeface="B Mitra" panose="00000400000000000000" pitchFamily="2" charset="-78"/>
              </a:rPr>
              <a:t>با همکاری دانشکده مجازی و قطب علمی آموزش الکترونیکی و معاونت آموزشی دانشگاه علوم پزشکی شیراز</a:t>
            </a:r>
            <a:endParaRPr lang="en-US" sz="1400" b="1" dirty="0">
              <a:ln w="50800"/>
              <a:solidFill>
                <a:srgbClr val="008080"/>
              </a:solidFill>
              <a:cs typeface="B Mitra" panose="0000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443929518"/>
              </p:ext>
            </p:extLst>
          </p:nvPr>
        </p:nvGraphicFramePr>
        <p:xfrm>
          <a:off x="323529" y="2552294"/>
          <a:ext cx="8568951" cy="3079007"/>
        </p:xfrm>
        <a:graphic>
          <a:graphicData uri="http://schemas.openxmlformats.org/drawingml/2006/table">
            <a:tbl>
              <a:tblPr firstRow="1" bandRow="1">
                <a:tableStyleId>{93296810-A885-4BE3-A3E7-6D5BEEA58F35}</a:tableStyleId>
              </a:tblPr>
              <a:tblGrid>
                <a:gridCol w="4608511">
                  <a:extLst>
                    <a:ext uri="{9D8B030D-6E8A-4147-A177-3AD203B41FA5}">
                      <a16:colId xmlns:a16="http://schemas.microsoft.com/office/drawing/2014/main" val="4044714866"/>
                    </a:ext>
                  </a:extLst>
                </a:gridCol>
                <a:gridCol w="1728192">
                  <a:extLst>
                    <a:ext uri="{9D8B030D-6E8A-4147-A177-3AD203B41FA5}">
                      <a16:colId xmlns:a16="http://schemas.microsoft.com/office/drawing/2014/main" val="2521370730"/>
                    </a:ext>
                  </a:extLst>
                </a:gridCol>
                <a:gridCol w="2232248">
                  <a:extLst>
                    <a:ext uri="{9D8B030D-6E8A-4147-A177-3AD203B41FA5}">
                      <a16:colId xmlns:a16="http://schemas.microsoft.com/office/drawing/2014/main" val="259286528"/>
                    </a:ext>
                  </a:extLst>
                </a:gridCol>
              </a:tblGrid>
              <a:tr h="483857">
                <a:tc>
                  <a:txBody>
                    <a:bodyPr/>
                    <a:lstStyle/>
                    <a:p>
                      <a:pPr algn="ctr" rtl="1">
                        <a:lnSpc>
                          <a:spcPct val="150000"/>
                        </a:lnSpc>
                      </a:pPr>
                      <a:r>
                        <a:rPr lang="fa-IR" sz="1500" dirty="0">
                          <a:cs typeface="B Mitra" panose="00000400000000000000" pitchFamily="2" charset="-78"/>
                        </a:rPr>
                        <a:t>رشته تحصیلی</a:t>
                      </a:r>
                      <a:r>
                        <a:rPr lang="fa-IR" sz="1500" baseline="0" dirty="0">
                          <a:cs typeface="B Mitra" panose="00000400000000000000" pitchFamily="2" charset="-78"/>
                        </a:rPr>
                        <a:t> و رتبه علمی</a:t>
                      </a:r>
                      <a:endParaRPr lang="en-US" sz="1500" dirty="0">
                        <a:cs typeface="B Mitra" panose="00000400000000000000" pitchFamily="2" charset="-78"/>
                      </a:endParaRPr>
                    </a:p>
                  </a:txBody>
                  <a:tcPr/>
                </a:tc>
                <a:tc>
                  <a:txBody>
                    <a:bodyPr/>
                    <a:lstStyle/>
                    <a:p>
                      <a:pPr algn="ctr" rtl="1">
                        <a:lnSpc>
                          <a:spcPct val="150000"/>
                        </a:lnSpc>
                      </a:pPr>
                      <a:r>
                        <a:rPr lang="fa-IR" sz="1500" dirty="0">
                          <a:cs typeface="B Mitra" panose="00000400000000000000" pitchFamily="2" charset="-78"/>
                        </a:rPr>
                        <a:t>نام و نام خانوادگی</a:t>
                      </a:r>
                      <a:endParaRPr lang="en-US" sz="1500" dirty="0">
                        <a:cs typeface="B Mitra" panose="00000400000000000000" pitchFamily="2" charset="-78"/>
                      </a:endParaRPr>
                    </a:p>
                  </a:txBody>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500" dirty="0">
                          <a:cs typeface="B Mitra" panose="00000400000000000000" pitchFamily="2" charset="-78"/>
                        </a:rPr>
                        <a:t>مسئولیت در تولید محتوا</a:t>
                      </a: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519030">
                <a:tc>
                  <a:txBody>
                    <a:bodyPr/>
                    <a:lstStyle/>
                    <a:p>
                      <a:pPr algn="ctr" rtl="1">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rtl="1">
                        <a:lnSpc>
                          <a:spcPct val="150000"/>
                        </a:lnSpc>
                      </a:pPr>
                      <a:r>
                        <a:rPr lang="fa-IR" sz="1700" kern="1200" dirty="0">
                          <a:solidFill>
                            <a:schemeClr val="dk1"/>
                          </a:solidFill>
                          <a:latin typeface="+mn-lt"/>
                          <a:ea typeface="+mn-ea"/>
                          <a:cs typeface="B Mitra" panose="00000400000000000000" pitchFamily="2" charset="-78"/>
                        </a:rPr>
                        <a:t>مسئول تهیه محتوای علمی</a:t>
                      </a:r>
                      <a:endParaRPr lang="en-US" sz="17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093959265"/>
                  </a:ext>
                </a:extLst>
              </a:tr>
              <a:tr h="519030">
                <a:tc>
                  <a:txBody>
                    <a:bodyPr/>
                    <a:lstStyle/>
                    <a:p>
                      <a:pPr algn="ctr" rtl="1">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rtl="1">
                        <a:lnSpc>
                          <a:spcPct val="150000"/>
                        </a:lnSpc>
                      </a:pPr>
                      <a:r>
                        <a:rPr lang="fa-IR" sz="1700" kern="1200" dirty="0">
                          <a:solidFill>
                            <a:schemeClr val="dk1"/>
                          </a:solidFill>
                          <a:latin typeface="+mn-lt"/>
                          <a:ea typeface="+mn-ea"/>
                          <a:cs typeface="B Mitra" panose="00000400000000000000" pitchFamily="2" charset="-78"/>
                        </a:rPr>
                        <a:t>مسئول تنظیم</a:t>
                      </a:r>
                      <a:r>
                        <a:rPr lang="fa-IR" sz="1700" kern="1200" baseline="0" dirty="0">
                          <a:solidFill>
                            <a:schemeClr val="dk1"/>
                          </a:solidFill>
                          <a:latin typeface="+mn-lt"/>
                          <a:ea typeface="+mn-ea"/>
                          <a:cs typeface="B Mitra" panose="00000400000000000000" pitchFamily="2" charset="-78"/>
                        </a:rPr>
                        <a:t> و بخش بندی محتوا</a:t>
                      </a:r>
                      <a:endParaRPr lang="en-US" sz="17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889674405"/>
                  </a:ext>
                </a:extLst>
              </a:tr>
              <a:tr h="519030">
                <a:tc>
                  <a:txBody>
                    <a:bodyPr/>
                    <a:lstStyle/>
                    <a:p>
                      <a:pPr algn="ctr" rtl="1">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rtl="1">
                        <a:lnSpc>
                          <a:spcPct val="150000"/>
                        </a:lnSpc>
                      </a:pPr>
                      <a:r>
                        <a:rPr lang="fa-IR" sz="1700" kern="1200" dirty="0">
                          <a:solidFill>
                            <a:schemeClr val="dk1"/>
                          </a:solidFill>
                          <a:latin typeface="+mn-lt"/>
                          <a:ea typeface="+mn-ea"/>
                          <a:cs typeface="B Mitra" panose="00000400000000000000" pitchFamily="2" charset="-78"/>
                        </a:rPr>
                        <a:t>مسئول ضبط صدا یا ویدئو</a:t>
                      </a:r>
                      <a:endParaRPr lang="en-US" sz="17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553379782"/>
                  </a:ext>
                </a:extLst>
              </a:tr>
              <a:tr h="519030">
                <a:tc>
                  <a:txBody>
                    <a:bodyPr/>
                    <a:lstStyle/>
                    <a:p>
                      <a:pPr algn="ctr" rtl="1">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700" kern="1200" dirty="0">
                          <a:solidFill>
                            <a:schemeClr val="dk1"/>
                          </a:solidFill>
                          <a:latin typeface="+mn-lt"/>
                          <a:ea typeface="+mn-ea"/>
                          <a:cs typeface="B Mitra" panose="00000400000000000000" pitchFamily="2" charset="-78"/>
                        </a:rPr>
                        <a:t>ساخت درس</a:t>
                      </a:r>
                      <a:endParaRPr lang="en-US" sz="17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199983847"/>
                  </a:ext>
                </a:extLst>
              </a:tr>
              <a:tr h="519030">
                <a:tc>
                  <a:txBody>
                    <a:bodyPr/>
                    <a:lstStyle/>
                    <a:p>
                      <a:pPr algn="ctr" rtl="1">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algn="ctr">
                        <a:lnSpc>
                          <a:spcPct val="150000"/>
                        </a:lnSpc>
                      </a:pPr>
                      <a:endParaRPr lang="en-US" sz="1700" kern="1200" dirty="0">
                        <a:solidFill>
                          <a:schemeClr val="dk1"/>
                        </a:solidFill>
                        <a:latin typeface="+mn-lt"/>
                        <a:ea typeface="+mn-ea"/>
                        <a:cs typeface="B Mitra" panose="00000400000000000000" pitchFamily="2" charset="-78"/>
                      </a:endParaRPr>
                    </a:p>
                  </a:txBody>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lang="fa-IR" sz="1700" kern="1200" dirty="0">
                          <a:solidFill>
                            <a:schemeClr val="dk1"/>
                          </a:solidFill>
                          <a:latin typeface="+mn-lt"/>
                          <a:ea typeface="+mn-ea"/>
                          <a:cs typeface="B Mitra" panose="00000400000000000000" pitchFamily="2" charset="-78"/>
                        </a:rPr>
                        <a:t>ارزشیابی نهایی سناریو</a:t>
                      </a:r>
                      <a:endParaRPr lang="en-US" sz="17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602254177"/>
                  </a:ext>
                </a:extLst>
              </a:tr>
            </a:tbl>
          </a:graphicData>
        </a:graphic>
      </p:graphicFrame>
      <p:sp>
        <p:nvSpPr>
          <p:cNvPr id="10" name="Rounded Rectangle 9"/>
          <p:cNvSpPr/>
          <p:nvPr/>
        </p:nvSpPr>
        <p:spPr>
          <a:xfrm>
            <a:off x="323529" y="1607889"/>
            <a:ext cx="8568951" cy="424909"/>
          </a:xfrm>
          <a:prstGeom prst="roundRect">
            <a:avLst>
              <a:gd name="adj" fmla="val 7478"/>
            </a:avLst>
          </a:prstGeom>
          <a:solidFill>
            <a:srgbClr val="6DBCD1">
              <a:alpha val="28000"/>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algn="ctr" rtl="1">
              <a:lnSpc>
                <a:spcPct val="120000"/>
              </a:lnSpc>
              <a:spcBef>
                <a:spcPts val="600"/>
              </a:spcBef>
              <a:spcAft>
                <a:spcPts val="600"/>
              </a:spcAft>
            </a:pPr>
            <a:r>
              <a:rPr lang="fa-IR" sz="1500" dirty="0">
                <a:ln w="50800"/>
                <a:solidFill>
                  <a:schemeClr val="tx1"/>
                </a:solidFill>
                <a:cs typeface="B Mitra" panose="00000400000000000000" pitchFamily="2" charset="-78"/>
              </a:rPr>
              <a:t>رئیس دانشکده مجازی و قطب علمی آموزش الکترونیکی: دکتر مجید رضا فرخی؛ دکتری تخصصی و استاد گروه جراحی مغز و اعصاب</a:t>
            </a:r>
            <a:endParaRPr lang="en-US" sz="1500" dirty="0">
              <a:ln w="50800"/>
              <a:solidFill>
                <a:schemeClr val="tx1"/>
              </a:solidFill>
              <a:cs typeface="B Mitra" panose="00000400000000000000" pitchFamily="2" charset="-78"/>
            </a:endParaRPr>
          </a:p>
        </p:txBody>
      </p:sp>
      <p:sp>
        <p:nvSpPr>
          <p:cNvPr id="12" name="Rounded Rectangle 11"/>
          <p:cNvSpPr/>
          <p:nvPr/>
        </p:nvSpPr>
        <p:spPr>
          <a:xfrm>
            <a:off x="323529" y="2070473"/>
            <a:ext cx="8568951" cy="400809"/>
          </a:xfrm>
          <a:prstGeom prst="roundRect">
            <a:avLst>
              <a:gd name="adj" fmla="val 7478"/>
            </a:avLst>
          </a:prstGeom>
          <a:solidFill>
            <a:srgbClr val="6DBCD1">
              <a:alpha val="28000"/>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20000"/>
              </a:lnSpc>
              <a:spcBef>
                <a:spcPts val="600"/>
              </a:spcBef>
              <a:spcAft>
                <a:spcPts val="600"/>
              </a:spcAft>
            </a:pPr>
            <a:r>
              <a:rPr lang="fa-IR" sz="1500" dirty="0">
                <a:ln w="50800"/>
                <a:solidFill>
                  <a:schemeClr val="tx1"/>
                </a:solidFill>
                <a:cs typeface="B Mitra" panose="00000400000000000000" pitchFamily="2" charset="-78"/>
              </a:rPr>
              <a:t>معاون توسعه آموش مجازی و تولید محتوای الکترونیکی: دکتر زهرا کریمیان؛ دکتری تخصصی مدیریت آموزش عالی و استادیار گروه یادگیری الکترونیکی </a:t>
            </a:r>
            <a:endParaRPr lang="en-US" sz="1500" b="1" dirty="0">
              <a:ln w="50800"/>
              <a:solidFill>
                <a:srgbClr val="008080"/>
              </a:solidFill>
              <a:cs typeface="B Mitra" panose="00000400000000000000" pitchFamily="2" charset="-78"/>
            </a:endParaRPr>
          </a:p>
        </p:txBody>
      </p:sp>
    </p:spTree>
    <p:custDataLst>
      <p:tags r:id="rId1"/>
    </p:custDataLst>
    <p:extLst>
      <p:ext uri="{BB962C8B-B14F-4D97-AF65-F5344CB8AC3E}">
        <p14:creationId xmlns:p14="http://schemas.microsoft.com/office/powerpoint/2010/main" val="3461994604"/>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p:txBody>
          <a:bodyPr/>
          <a:lstStyle/>
          <a:p>
            <a:pPr lvl="1"/>
            <a:r>
              <a:rPr lang="fa-IR" sz="2400" dirty="0"/>
              <a:t>1. لطفا منابع مورد استفاده در این ارائه را با فرمت </a:t>
            </a:r>
            <a:r>
              <a:rPr lang="en-US" sz="2400" dirty="0"/>
              <a:t>APA</a:t>
            </a:r>
            <a:r>
              <a:rPr lang="fa-IR" sz="2400" dirty="0"/>
              <a:t> ذکر نمایید.</a:t>
            </a:r>
            <a:endParaRPr lang="en-US" sz="2400" dirty="0"/>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منابع درس</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442831559"/>
      </p:ext>
    </p:extLst>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showMasterSp="0"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9552" y="3717032"/>
            <a:ext cx="8229600" cy="3921300"/>
          </a:xfrm>
        </p:spPr>
        <p:txBody>
          <a:bodyPr/>
          <a:lstStyle/>
          <a:p>
            <a:pPr lvl="1"/>
            <a:endParaRPr lang="fa-IR" sz="2400" dirty="0"/>
          </a:p>
          <a:p>
            <a:pPr lvl="1" algn="ctr"/>
            <a:r>
              <a:rPr lang="fa-IR" sz="2400" dirty="0">
                <a:solidFill>
                  <a:schemeClr val="bg1"/>
                </a:solidFill>
              </a:rPr>
              <a:t>لطفا 10 سوال چهار گزینه ای برای این قطعه طراحی نمایید.</a:t>
            </a:r>
          </a:p>
          <a:p>
            <a:pPr lvl="1"/>
            <a:endParaRPr lang="fa-IR" sz="2400" dirty="0">
              <a:solidFill>
                <a:schemeClr val="bg1"/>
              </a:solidFill>
            </a:endParaRPr>
          </a:p>
          <a:p>
            <a:pPr marL="0" lvl="1" algn="ctr"/>
            <a:r>
              <a:rPr lang="fa-IR" sz="2000" dirty="0">
                <a:solidFill>
                  <a:schemeClr val="bg1"/>
                </a:solidFill>
              </a:rPr>
              <a:t>نکته: آزمون ها بایستی با نرم افزار انتخابی شما</a:t>
            </a:r>
            <a:br>
              <a:rPr lang="fa-IR" sz="2000" dirty="0">
                <a:solidFill>
                  <a:schemeClr val="bg1"/>
                </a:solidFill>
              </a:rPr>
            </a:br>
            <a:r>
              <a:rPr lang="fa-IR" sz="2000" dirty="0">
                <a:solidFill>
                  <a:schemeClr val="bg1"/>
                </a:solidFill>
              </a:rPr>
              <a:t> </a:t>
            </a:r>
            <a:r>
              <a:rPr lang="en-US" sz="2000" dirty="0">
                <a:solidFill>
                  <a:schemeClr val="bg1"/>
                </a:solidFill>
              </a:rPr>
              <a:t>Articulate Studio</a:t>
            </a:r>
            <a:r>
              <a:rPr lang="fa-IR" sz="2000" dirty="0">
                <a:solidFill>
                  <a:schemeClr val="bg1"/>
                </a:solidFill>
              </a:rPr>
              <a:t> استوری لاین یا </a:t>
            </a:r>
            <a:r>
              <a:rPr lang="en-US" sz="2000" dirty="0">
                <a:solidFill>
                  <a:schemeClr val="bg1"/>
                </a:solidFill>
              </a:rPr>
              <a:t>Ispring</a:t>
            </a:r>
            <a:r>
              <a:rPr lang="fa-IR" sz="2000" dirty="0">
                <a:solidFill>
                  <a:schemeClr val="bg1"/>
                </a:solidFill>
              </a:rPr>
              <a:t> </a:t>
            </a:r>
            <a:br>
              <a:rPr lang="fa-IR" sz="2000" dirty="0">
                <a:solidFill>
                  <a:schemeClr val="bg1"/>
                </a:solidFill>
              </a:rPr>
            </a:br>
            <a:r>
              <a:rPr lang="fa-IR" sz="2000" dirty="0">
                <a:solidFill>
                  <a:schemeClr val="bg1"/>
                </a:solidFill>
              </a:rPr>
              <a:t>(در قسمت </a:t>
            </a:r>
            <a:r>
              <a:rPr lang="en-US" sz="2000" dirty="0" err="1">
                <a:solidFill>
                  <a:schemeClr val="bg1"/>
                </a:solidFill>
              </a:rPr>
              <a:t>Quizmaker</a:t>
            </a:r>
            <a:r>
              <a:rPr lang="fa-IR" sz="2000" dirty="0">
                <a:solidFill>
                  <a:schemeClr val="bg1"/>
                </a:solidFill>
              </a:rPr>
              <a:t>) طراحی شوند.</a:t>
            </a:r>
            <a:endParaRPr lang="en-US" sz="2000" dirty="0">
              <a:solidFill>
                <a:schemeClr val="bg1"/>
              </a:solidFill>
            </a:endParaRPr>
          </a:p>
          <a:p>
            <a:pPr lvl="1"/>
            <a:endParaRPr lang="fa-IR" sz="2400" dirty="0"/>
          </a:p>
          <a:p>
            <a:pPr lvl="1"/>
            <a:endParaRPr lang="fa-IR" sz="2400" dirty="0"/>
          </a:p>
          <a:p>
            <a:endParaRPr lang="fa-IR" dirty="0"/>
          </a:p>
          <a:p>
            <a:endParaRPr lang="fr-CA" dirty="0"/>
          </a:p>
        </p:txBody>
      </p:sp>
      <p:sp>
        <p:nvSpPr>
          <p:cNvPr id="5" name="Titre 1"/>
          <p:cNvSpPr>
            <a:spLocks noGrp="1"/>
          </p:cNvSpPr>
          <p:nvPr>
            <p:ph type="title" idx="4294967295"/>
          </p:nvPr>
        </p:nvSpPr>
        <p:spPr>
          <a:xfrm>
            <a:off x="467544" y="2060848"/>
            <a:ext cx="8229600" cy="1354162"/>
          </a:xfrm>
        </p:spPr>
        <p:txBody>
          <a:bodyPr/>
          <a:lstStyle/>
          <a:p>
            <a:r>
              <a:rPr lang="fa-IR" sz="5400" dirty="0">
                <a:solidFill>
                  <a:schemeClr val="bg1"/>
                </a:solidFill>
              </a:rPr>
              <a:t>آزمون پایانی</a:t>
            </a:r>
            <a:endParaRPr lang="fr-CA" sz="5400" dirty="0">
              <a:solidFill>
                <a:schemeClr val="bg1"/>
              </a:solidFill>
            </a:endParaRPr>
          </a:p>
        </p:txBody>
      </p:sp>
    </p:spTree>
    <p:custDataLst>
      <p:tags r:id="rId1"/>
    </p:custDataLst>
    <p:extLst>
      <p:ext uri="{BB962C8B-B14F-4D97-AF65-F5344CB8AC3E}">
        <p14:creationId xmlns:p14="http://schemas.microsoft.com/office/powerpoint/2010/main" val="396697124"/>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156176" y="18460"/>
            <a:ext cx="273630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هدف کلی درس</a:t>
            </a:r>
            <a:endParaRPr lang="en-US" sz="2400" dirty="0">
              <a:solidFill>
                <a:schemeClr val="bg1"/>
              </a:solidFill>
              <a:cs typeface="B Titr" panose="00000700000000000000" pitchFamily="2" charset="-78"/>
            </a:endParaRPr>
          </a:p>
        </p:txBody>
      </p:sp>
      <p:sp>
        <p:nvSpPr>
          <p:cNvPr id="8" name="Rounded Rectangle 7"/>
          <p:cNvSpPr/>
          <p:nvPr/>
        </p:nvSpPr>
        <p:spPr>
          <a:xfrm>
            <a:off x="539552" y="1412776"/>
            <a:ext cx="8136904" cy="3168352"/>
          </a:xfrm>
          <a:prstGeom prst="roundRect">
            <a:avLst>
              <a:gd name="adj" fmla="val 7478"/>
            </a:avLst>
          </a:prstGeom>
          <a:solidFill>
            <a:schemeClr val="accent5">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just" rtl="1">
              <a:lnSpc>
                <a:spcPct val="120000"/>
              </a:lnSpc>
              <a:spcBef>
                <a:spcPts val="600"/>
              </a:spcBef>
              <a:spcAft>
                <a:spcPts val="600"/>
              </a:spcAft>
            </a:pPr>
            <a:r>
              <a:rPr lang="fa-IR" sz="2300" dirty="0">
                <a:ln w="50800"/>
                <a:solidFill>
                  <a:schemeClr val="tx1"/>
                </a:solidFill>
                <a:cs typeface="B Mitra" panose="00000400000000000000" pitchFamily="2" charset="-78"/>
              </a:rPr>
              <a:t>هدف کلی:</a:t>
            </a:r>
          </a:p>
          <a:p>
            <a:pPr marL="508000" lvl="0" indent="-233363" algn="r" rtl="1">
              <a:lnSpc>
                <a:spcPct val="114000"/>
              </a:lnSpc>
              <a:spcBef>
                <a:spcPts val="600"/>
              </a:spcBef>
              <a:spcAft>
                <a:spcPts val="600"/>
              </a:spcAft>
              <a:buSzPct val="75000"/>
              <a:buBlip>
                <a:blip r:embed="rId3"/>
              </a:buBlip>
            </a:pPr>
            <a:r>
              <a:rPr lang="fa-IR" sz="2300" dirty="0">
                <a:ln w="50800"/>
                <a:solidFill>
                  <a:schemeClr val="tx1"/>
                </a:solidFill>
                <a:cs typeface="B Mitra" panose="00000400000000000000" pitchFamily="2" charset="-78"/>
              </a:rPr>
              <a:t>.</a:t>
            </a:r>
          </a:p>
          <a:p>
            <a:pPr marL="508000" lvl="0" indent="-233363" algn="r" rtl="1">
              <a:lnSpc>
                <a:spcPct val="114000"/>
              </a:lnSpc>
              <a:spcBef>
                <a:spcPts val="600"/>
              </a:spcBef>
              <a:spcAft>
                <a:spcPts val="600"/>
              </a:spcAft>
              <a:buSzPct val="75000"/>
              <a:buBlip>
                <a:blip r:embed="rId3"/>
              </a:buBlip>
            </a:pPr>
            <a:r>
              <a:rPr lang="fa-IR" sz="2300" dirty="0">
                <a:ln w="50800"/>
                <a:solidFill>
                  <a:schemeClr val="tx1"/>
                </a:solidFill>
                <a:cs typeface="B Mitra" panose="00000400000000000000" pitchFamily="2" charset="-78"/>
              </a:rPr>
              <a:t>.</a:t>
            </a:r>
          </a:p>
          <a:p>
            <a:pPr marL="508000" lvl="0" indent="-233363" algn="r" rtl="1">
              <a:lnSpc>
                <a:spcPct val="114000"/>
              </a:lnSpc>
              <a:spcBef>
                <a:spcPts val="600"/>
              </a:spcBef>
              <a:spcAft>
                <a:spcPts val="600"/>
              </a:spcAft>
              <a:buSzPct val="75000"/>
              <a:buBlip>
                <a:blip r:embed="rId3"/>
              </a:buBlip>
            </a:pPr>
            <a:endParaRPr lang="en-US" sz="2300" dirty="0">
              <a:ln w="50800"/>
              <a:solidFill>
                <a:schemeClr val="tx1"/>
              </a:solidFill>
              <a:cs typeface="B Mitra" panose="00000400000000000000" pitchFamily="2" charset="-78"/>
            </a:endParaRPr>
          </a:p>
        </p:txBody>
      </p:sp>
    </p:spTree>
    <p:custDataLst>
      <p:tags r:id="rId1"/>
    </p:custDataLst>
    <p:extLst>
      <p:ext uri="{BB962C8B-B14F-4D97-AF65-F5344CB8AC3E}">
        <p14:creationId xmlns:p14="http://schemas.microsoft.com/office/powerpoint/2010/main" val="3590303390"/>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156176" y="44624"/>
            <a:ext cx="273630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مفاهیم کلیدی</a:t>
            </a:r>
            <a:endParaRPr lang="en-US" sz="2400" dirty="0">
              <a:solidFill>
                <a:schemeClr val="bg1"/>
              </a:solidFill>
              <a:cs typeface="B Titr" panose="00000700000000000000" pitchFamily="2" charset="-78"/>
            </a:endParaRPr>
          </a:p>
        </p:txBody>
      </p:sp>
      <p:sp>
        <p:nvSpPr>
          <p:cNvPr id="8" name="Rounded Rectangle 7"/>
          <p:cNvSpPr/>
          <p:nvPr/>
        </p:nvSpPr>
        <p:spPr>
          <a:xfrm>
            <a:off x="539552" y="1340768"/>
            <a:ext cx="8136904" cy="5112568"/>
          </a:xfrm>
          <a:prstGeom prst="roundRect">
            <a:avLst>
              <a:gd name="adj" fmla="val 7478"/>
            </a:avLst>
          </a:prstGeom>
          <a:solidFill>
            <a:schemeClr val="accent6">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20000"/>
              </a:lnSpc>
              <a:spcBef>
                <a:spcPts val="600"/>
              </a:spcBef>
              <a:spcAft>
                <a:spcPts val="600"/>
              </a:spcAft>
            </a:pPr>
            <a:r>
              <a:rPr lang="fa-IR" sz="2000" dirty="0">
                <a:ln w="50800"/>
                <a:solidFill>
                  <a:schemeClr val="tx1"/>
                </a:solidFill>
                <a:cs typeface="B Mitra" panose="00000400000000000000" pitchFamily="2" charset="-78"/>
              </a:rPr>
              <a:t>در این بخش مواردی را که لازم است از جلسات قبل به عنوان پیش نیاز مطلب بیان نمایید یا نکاتی که لازم است ذکر شود تا در یادگیری مبحث جدید موثر باشد را بیان نمایید</a:t>
            </a:r>
          </a:p>
          <a:p>
            <a:pPr marL="119062" lvl="0" algn="ctr" rtl="1">
              <a:lnSpc>
                <a:spcPct val="120000"/>
              </a:lnSpc>
              <a:spcBef>
                <a:spcPts val="600"/>
              </a:spcBef>
              <a:spcAft>
                <a:spcPts val="600"/>
              </a:spcAft>
            </a:pPr>
            <a:endParaRPr lang="fa-IR"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Tree>
    <p:custDataLst>
      <p:tags r:id="rId1"/>
    </p:custDataLst>
    <p:extLst>
      <p:ext uri="{BB962C8B-B14F-4D97-AF65-F5344CB8AC3E}">
        <p14:creationId xmlns:p14="http://schemas.microsoft.com/office/powerpoint/2010/main" val="3739269061"/>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1. عنوان اسکو (گفتار اول)</a:t>
            </a:r>
          </a:p>
        </p:txBody>
      </p:sp>
    </p:spTree>
    <p:custDataLst>
      <p:tags r:id="rId1"/>
    </p:custDataLst>
    <p:extLst>
      <p:ext uri="{BB962C8B-B14F-4D97-AF65-F5344CB8AC3E}">
        <p14:creationId xmlns:p14="http://schemas.microsoft.com/office/powerpoint/2010/main" val="391183246"/>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628967575"/>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1-1.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814767446"/>
      </p:ext>
    </p:extLst>
  </p:cSld>
  <p:clrMapOvr>
    <a:masterClrMapping/>
  </p:clrMapOvr>
  <p:transition>
    <p:fade thruBlk="1"/>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d3ffc1bd-c8cd-4926-b2c4-c486637737d4"/>
  <p:tag name="TAG_BACKING_FORM_KEY" val="394372-y:\cme content\template  powerpoint\english template\final template 16-6-95 .pptx"/>
  <p:tag name="ARTICULATE_PRESENTER_VERSION" val="7"/>
  <p:tag name="ARTICULATE_REFERENCE_COUNT" val="0"/>
  <p:tag name="ARTICULATE_PLAYER_GLOSSARY_XML" val="&lt;?xml version=&quot;1.0&quot; encoding=&quot;utf-16&quot;?&gt;&lt;glossary xmlns:xsi=&quot;http://www.w3.org/2001/XMLSchema-instance&quot; xmlns:xsd=&quot;http://www.w3.org/2001/XMLSchema&quot;&gt;&lt;terms /&gt;&lt;/glossary&gt;"/>
  <p:tag name="ARTICULATE_SLIDE_COUNT" val="4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Lst>
</file>

<file path=ppt/theme/theme1.xml><?xml version="1.0" encoding="utf-8"?>
<a:theme xmlns:a="http://schemas.openxmlformats.org/drawingml/2006/main" name="classic_bstrk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TM10001114[[fn=Gallery]]</Template>
  <TotalTime>2055</TotalTime>
  <Words>1701</Words>
  <Application>Microsoft Office PowerPoint</Application>
  <PresentationFormat>On-screen Show (4:3)</PresentationFormat>
  <Paragraphs>182</Paragraphs>
  <Slides>41</Slides>
  <Notes>0</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Arial Rounded MT Bold</vt:lpstr>
      <vt:lpstr>B Mitra</vt:lpstr>
      <vt:lpstr>Calibri</vt:lpstr>
      <vt:lpstr>Comic Sans MS</vt:lpstr>
      <vt:lpstr>Wingdings</vt:lpstr>
      <vt:lpstr>classic_bstrkt</vt:lpstr>
      <vt:lpstr>PowerPoint Presentation</vt:lpstr>
      <vt:lpstr>PowerPoint Presentation</vt:lpstr>
      <vt:lpstr>PowerPoint Presentation</vt:lpstr>
      <vt:lpstr>PowerPoint Presentation</vt:lpstr>
      <vt:lpstr>PowerPoint Presentation</vt:lpstr>
      <vt:lpstr>PowerPoint Presentation</vt:lpstr>
      <vt:lpstr>1. عنوان اسکو (گفتار اول)</vt:lpstr>
      <vt:lpstr>PowerPoint Presentation</vt:lpstr>
      <vt:lpstr>PowerPoint Presentation</vt:lpstr>
      <vt:lpstr>PowerPoint Presentation</vt:lpstr>
      <vt:lpstr>PowerPoint Presentation</vt:lpstr>
      <vt:lpstr>PowerPoint Presentation</vt:lpstr>
      <vt:lpstr>PowerPoint Presentation</vt:lpstr>
      <vt:lpstr>خود ارزیابی  </vt:lpstr>
      <vt:lpstr>2. عنوان اسکو (گفتار دوم)</vt:lpstr>
      <vt:lpstr>PowerPoint Presentation</vt:lpstr>
      <vt:lpstr>PowerPoint Presentation</vt:lpstr>
      <vt:lpstr>PowerPoint Presentation</vt:lpstr>
      <vt:lpstr>PowerPoint Presentation</vt:lpstr>
      <vt:lpstr>PowerPoint Presentation</vt:lpstr>
      <vt:lpstr>PowerPoint Presentation</vt:lpstr>
      <vt:lpstr>خود ارزیابی  </vt:lpstr>
      <vt:lpstr>3. عنوان اسکو (گفتار سوم)</vt:lpstr>
      <vt:lpstr>PowerPoint Presentation</vt:lpstr>
      <vt:lpstr>PowerPoint Presentation</vt:lpstr>
      <vt:lpstr>PowerPoint Presentation</vt:lpstr>
      <vt:lpstr>PowerPoint Presentation</vt:lpstr>
      <vt:lpstr>PowerPoint Presentation</vt:lpstr>
      <vt:lpstr>PowerPoint Presentation</vt:lpstr>
      <vt:lpstr>خود ارزیابی  </vt:lpstr>
      <vt:lpstr>4. عنوان اسکو (گفتار چهارم)</vt:lpstr>
      <vt:lpstr>PowerPoint Presentation</vt:lpstr>
      <vt:lpstr>PowerPoint Presentation</vt:lpstr>
      <vt:lpstr>PowerPoint Presentation</vt:lpstr>
      <vt:lpstr>PowerPoint Presentation</vt:lpstr>
      <vt:lpstr>PowerPoint Presentation</vt:lpstr>
      <vt:lpstr>PowerPoint Presentation</vt:lpstr>
      <vt:lpstr>خود ارزیابی  </vt:lpstr>
      <vt:lpstr>PowerPoint Presentation</vt:lpstr>
      <vt:lpstr>PowerPoint Presentation</vt:lpstr>
      <vt:lpstr>آزمون پایانی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دیابت</dc:title>
  <dc:creator>APADANA</dc:creator>
  <cp:lastModifiedBy>سعیده حیدریان پور</cp:lastModifiedBy>
  <cp:revision>164</cp:revision>
  <dcterms:created xsi:type="dcterms:W3CDTF">2016-07-06T05:11:29Z</dcterms:created>
  <dcterms:modified xsi:type="dcterms:W3CDTF">2025-03-16T05:54:58Z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template 6-6-95</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DAA05B8E-AE69-4DAE-932B-602D85CA39D9</vt:lpwstr>
  </property>
  <property fmtid="{D5CDD505-2E9C-101B-9397-08002B2CF9AE}" pid="6" name="ArticulateProjectFull">
    <vt:lpwstr>Y:\CME content\TEMPLATE  POWERPOINT\english template\FINAL template 16-6-95 .ppta</vt:lpwstr>
  </property>
</Properties>
</file>